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482" r:id="rId2"/>
    <p:sldId id="407" r:id="rId3"/>
    <p:sldId id="476" r:id="rId4"/>
    <p:sldId id="478" r:id="rId5"/>
    <p:sldId id="477" r:id="rId6"/>
    <p:sldId id="479" r:id="rId7"/>
    <p:sldId id="480" r:id="rId8"/>
    <p:sldId id="481" r:id="rId9"/>
    <p:sldId id="483" r:id="rId10"/>
    <p:sldId id="484" r:id="rId11"/>
    <p:sldId id="485" r:id="rId12"/>
    <p:sldId id="441" r:id="rId13"/>
    <p:sldId id="322" r:id="rId14"/>
    <p:sldId id="442" r:id="rId15"/>
    <p:sldId id="443" r:id="rId16"/>
    <p:sldId id="360" r:id="rId17"/>
    <p:sldId id="323" r:id="rId18"/>
    <p:sldId id="364" r:id="rId19"/>
    <p:sldId id="361" r:id="rId20"/>
    <p:sldId id="365" r:id="rId21"/>
    <p:sldId id="367" r:id="rId22"/>
    <p:sldId id="368" r:id="rId23"/>
    <p:sldId id="369" r:id="rId24"/>
    <p:sldId id="445" r:id="rId25"/>
    <p:sldId id="371" r:id="rId26"/>
    <p:sldId id="373" r:id="rId27"/>
    <p:sldId id="372" r:id="rId28"/>
    <p:sldId id="382" r:id="rId29"/>
    <p:sldId id="448" r:id="rId30"/>
    <p:sldId id="449" r:id="rId31"/>
    <p:sldId id="450" r:id="rId32"/>
    <p:sldId id="452" r:id="rId33"/>
    <p:sldId id="453" r:id="rId34"/>
    <p:sldId id="451" r:id="rId35"/>
    <p:sldId id="455" r:id="rId36"/>
    <p:sldId id="378" r:id="rId37"/>
    <p:sldId id="380" r:id="rId38"/>
    <p:sldId id="381" r:id="rId39"/>
    <p:sldId id="459" r:id="rId40"/>
    <p:sldId id="460" r:id="rId41"/>
    <p:sldId id="463" r:id="rId42"/>
    <p:sldId id="464" r:id="rId43"/>
    <p:sldId id="462" r:id="rId44"/>
    <p:sldId id="461" r:id="rId45"/>
    <p:sldId id="469" r:id="rId46"/>
    <p:sldId id="470" r:id="rId47"/>
    <p:sldId id="465" r:id="rId48"/>
    <p:sldId id="471" r:id="rId49"/>
    <p:sldId id="472" r:id="rId50"/>
    <p:sldId id="473" r:id="rId51"/>
    <p:sldId id="466" r:id="rId52"/>
    <p:sldId id="467" r:id="rId53"/>
    <p:sldId id="468" r:id="rId54"/>
    <p:sldId id="430" r:id="rId55"/>
    <p:sldId id="432" r:id="rId56"/>
    <p:sldId id="429" r:id="rId57"/>
    <p:sldId id="454" r:id="rId58"/>
    <p:sldId id="456" r:id="rId59"/>
    <p:sldId id="457" r:id="rId60"/>
    <p:sldId id="458" r:id="rId61"/>
    <p:sldId id="275" r:id="rId6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6FC"/>
    <a:srgbClr val="3333FF"/>
    <a:srgbClr val="339933"/>
    <a:srgbClr val="FF0000"/>
    <a:srgbClr val="94CEFE"/>
    <a:srgbClr val="00CCFF"/>
    <a:srgbClr val="FF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89517" autoAdjust="0"/>
  </p:normalViewPr>
  <p:slideViewPr>
    <p:cSldViewPr>
      <p:cViewPr varScale="1">
        <p:scale>
          <a:sx n="99" d="100"/>
          <a:sy n="99" d="100"/>
        </p:scale>
        <p:origin x="7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F57E7313-EADD-9453-9E7A-5E3F7BD2D7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33799050-00EE-E63A-F213-548D78ECE2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60" name="Rectangle 4">
            <a:extLst>
              <a:ext uri="{FF2B5EF4-FFF2-40B4-BE49-F238E27FC236}">
                <a16:creationId xmlns:a16="http://schemas.microsoft.com/office/drawing/2014/main" id="{592F18FE-532B-CB17-B5FE-8EEBE18EFE7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61" name="Rectangle 5">
            <a:extLst>
              <a:ext uri="{FF2B5EF4-FFF2-40B4-BE49-F238E27FC236}">
                <a16:creationId xmlns:a16="http://schemas.microsoft.com/office/drawing/2014/main" id="{DAE43BBE-5F60-8875-9195-D877B48C6B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F4358B6-91BE-44CA-9CA4-B7E506E564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>
            <a:extLst>
              <a:ext uri="{FF2B5EF4-FFF2-40B4-BE49-F238E27FC236}">
                <a16:creationId xmlns:a16="http://schemas.microsoft.com/office/drawing/2014/main" id="{FA4C92E6-6A31-3368-40BF-47915F9CAA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8835" name="Rectangle 3">
            <a:extLst>
              <a:ext uri="{FF2B5EF4-FFF2-40B4-BE49-F238E27FC236}">
                <a16:creationId xmlns:a16="http://schemas.microsoft.com/office/drawing/2014/main" id="{4111DEEE-2487-0E11-4614-3F74E991A3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9D5757F0-A0E8-4E82-6EEC-290CA5FFE5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8837" name="Rectangle 5">
            <a:extLst>
              <a:ext uri="{FF2B5EF4-FFF2-40B4-BE49-F238E27FC236}">
                <a16:creationId xmlns:a16="http://schemas.microsoft.com/office/drawing/2014/main" id="{0D1A599B-F572-25DE-9FA2-E51794F828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8838" name="Rectangle 6">
            <a:extLst>
              <a:ext uri="{FF2B5EF4-FFF2-40B4-BE49-F238E27FC236}">
                <a16:creationId xmlns:a16="http://schemas.microsoft.com/office/drawing/2014/main" id="{DF0E1E4C-9C44-3348-8B67-EB2CA0CCA8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8839" name="Rectangle 7">
            <a:extLst>
              <a:ext uri="{FF2B5EF4-FFF2-40B4-BE49-F238E27FC236}">
                <a16:creationId xmlns:a16="http://schemas.microsoft.com/office/drawing/2014/main" id="{AA2697A6-3720-2B37-0BC6-050C24D002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063B448-0F6A-4E9E-A70A-CF1371BF81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9F83A-F029-4828-9937-331EBB8974A2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195E-4BBD-4453-E0BD-42069930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10767CF7-C08C-772D-B2EB-308BDCD4B1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46FE14BF-DD5A-07A4-4BDA-EFF6579B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001A7FD2-9309-F74B-2326-1184BB3C6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78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EFB3-045D-BB48-21C1-9E045060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7D630D7E-B806-2293-387B-2DDCA9998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BA9A16CD-65C0-0ACC-F589-570644FDB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50938203-5DF0-4B60-6635-669CD713E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1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01A7-44DD-52B7-2897-31F0D928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FDB244-3F9E-FA99-7863-51154AF0E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A23128-BD54-DA64-CBA8-349D18565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09E4BA-FF31-F096-4FB2-C9F86B8B3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80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AF624-35B6-B3E4-11DC-E4FCF0C7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E323AD-E6BD-0FD2-3315-1497DEF58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30CEE3-6F1E-6E5B-1077-6313AAC6D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484DF-1813-950B-D30D-18FA121D0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75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45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79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61DB-4B9A-2D02-ED88-182E3FBF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857C01-0ABD-7ED8-406D-627CA8B72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25DCD7-6B12-572B-6554-D8AC95E0B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CC88E8-F99A-6B0F-3410-7EDE0BBF1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546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CD5C-EFDC-7CF4-F1C1-0B39F16C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B5C348-6D26-93EB-330A-1810E1F02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21467E-85EE-41F2-212E-4A403C230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59B598-3D93-4ECB-1CCA-1A8D6FE8F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812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525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2CFF-8615-C696-9244-E30BC4FB6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46183C-5D20-B5E9-A0C9-BFB54A9EB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9E7701-352C-30C4-48B7-B4968FD5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8A2B1-3ABB-E07B-014E-E4F3D9891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52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9F83A-F029-4828-9937-331EBB8974A2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376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15DC-B69B-F189-5FB4-6711F9E1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B54667-CD9E-31AF-2017-974C1DF6D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8C8422-EE72-9374-72F1-594E76415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C0520-7305-6487-4CCE-3CDC73207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300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2F7B-F2B3-D9EE-2372-BEA9A2B9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DA1354-99F4-8F36-0D03-EFF67FD25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8F945F-851D-CD2E-1CEC-826BF6219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79D2CF-EED7-05EE-8181-DA58B68C2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73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04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10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9D24A99-CAC5-7DE9-15A9-3B92F96E2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01C370-AF6A-48E5-99BA-59BC512FE73F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DB5F84C-6336-E541-AF88-F4A633F41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E1A7FDC-9F9E-9800-72FF-62DCDBA41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F859-7F4F-B265-6654-174B3098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AF43E58-298D-7282-24A6-E47B4F5A4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01C370-AF6A-48E5-99BA-59BC512FE73F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6450FC62-06F8-F0CF-EE9D-1BBFE53D37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B8F16EA-0A7C-C7F1-730A-2D6A71A12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7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1D3A2CB9-6286-79EE-5D46-2581D080A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53B85044-F225-9514-ED80-3281FFD22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f = x^2 – 2 = 0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对于要计算</a:t>
            </a:r>
            <a:r>
              <a:rPr lang="en-US" altLang="zh-CN" dirty="0">
                <a:latin typeface="Arial" panose="020B0604020202020204" pitchFamily="34" charset="0"/>
              </a:rPr>
              <a:t>1/R</a:t>
            </a:r>
            <a:r>
              <a:rPr lang="zh-CN" altLang="en-US" dirty="0">
                <a:latin typeface="Arial" panose="020B0604020202020204" pitchFamily="34" charset="0"/>
              </a:rPr>
              <a:t>，那么</a:t>
            </a:r>
            <a:r>
              <a:rPr lang="en-US" altLang="zh-CN" dirty="0">
                <a:latin typeface="Arial" panose="020B0604020202020204" pitchFamily="34" charset="0"/>
              </a:rPr>
              <a:t>f = x^(-1)-R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不能用</a:t>
            </a:r>
            <a:r>
              <a:rPr lang="en-US" altLang="zh-CN" dirty="0">
                <a:latin typeface="Arial" panose="020B0604020202020204" pitchFamily="34" charset="0"/>
              </a:rPr>
              <a:t>f=x-1/R</a:t>
            </a:r>
            <a:r>
              <a:rPr lang="zh-CN" altLang="en-US" dirty="0">
                <a:latin typeface="Arial" panose="020B0604020202020204" pitchFamily="34" charset="0"/>
              </a:rPr>
              <a:t>，因为牛顿法要求</a:t>
            </a:r>
            <a:r>
              <a:rPr lang="en-US" altLang="zh-CN" dirty="0">
                <a:latin typeface="Arial" panose="020B0604020202020204" pitchFamily="34" charset="0"/>
              </a:rPr>
              <a:t>f</a:t>
            </a:r>
            <a:r>
              <a:rPr lang="zh-CN" altLang="en-US" dirty="0">
                <a:latin typeface="Arial" panose="020B0604020202020204" pitchFamily="34" charset="0"/>
              </a:rPr>
              <a:t>有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阶导数</a:t>
            </a: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AE39EAFD-4069-AD8E-2D7C-7CE8AEA06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6980-EC4B-F0FA-B4B5-9E84699E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B50476AF-1C00-6BB6-0351-39FB2CB0D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0A4423EA-159B-C569-3982-DEA9C9C44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54833B2C-32CA-BA94-C6FC-CBA5AF99D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09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9A05F-08E4-9F6E-A7FF-4AD00D50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E21047CB-3BBE-7F07-AB46-96128172C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3CF0E11F-CE29-DE9D-6C88-FE16B342B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2A38A6E8-7C9F-6888-7EAC-EC0EC7ADD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40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C59A-1A69-11B6-4B00-9E5F2B97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DB9608EE-C2C3-029E-123D-E7A6D3265F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B65324BB-A86C-6A3C-211E-A8AE319A2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FC2C88CD-B0EB-3B70-4F12-1E1FF83BD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08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4">
            <a:extLst>
              <a:ext uri="{FF2B5EF4-FFF2-40B4-BE49-F238E27FC236}">
                <a16:creationId xmlns:a16="http://schemas.microsoft.com/office/drawing/2014/main" id="{D904E533-6E59-51A9-6636-4A017E9C96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80288" y="0"/>
            <a:ext cx="176371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Rectangle 137">
            <a:extLst>
              <a:ext uri="{FF2B5EF4-FFF2-40B4-BE49-F238E27FC236}">
                <a16:creationId xmlns:a16="http://schemas.microsoft.com/office/drawing/2014/main" id="{C8415479-6492-2E8C-FCA1-810D2406E5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581025"/>
          </a:xfrm>
          <a:prstGeom prst="rect">
            <a:avLst/>
          </a:prstGeom>
          <a:solidFill>
            <a:schemeClr val="bg1">
              <a:alpha val="30196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" name="Rectangle 135">
            <a:extLst>
              <a:ext uri="{FF2B5EF4-FFF2-40B4-BE49-F238E27FC236}">
                <a16:creationId xmlns:a16="http://schemas.microsoft.com/office/drawing/2014/main" id="{19E8B483-A285-D968-A65E-C9D718AB64CD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496050"/>
            <a:ext cx="6688138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136">
            <a:extLst>
              <a:ext uri="{FF2B5EF4-FFF2-40B4-BE49-F238E27FC236}">
                <a16:creationId xmlns:a16="http://schemas.microsoft.com/office/drawing/2014/main" id="{57C506F8-8677-811D-F2EF-ED91B7AAB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86550" y="6496050"/>
            <a:ext cx="2457450" cy="3619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6" name="Group 187">
            <a:extLst>
              <a:ext uri="{FF2B5EF4-FFF2-40B4-BE49-F238E27FC236}">
                <a16:creationId xmlns:a16="http://schemas.microsoft.com/office/drawing/2014/main" id="{583786BC-B9C0-600B-234A-239BE2C8D792}"/>
              </a:ext>
            </a:extLst>
          </p:cNvPr>
          <p:cNvGrpSpPr>
            <a:grpSpLocks/>
          </p:cNvGrpSpPr>
          <p:nvPr/>
        </p:nvGrpSpPr>
        <p:grpSpPr bwMode="auto">
          <a:xfrm>
            <a:off x="5632450" y="584200"/>
            <a:ext cx="1747838" cy="895350"/>
            <a:chOff x="3120" y="366"/>
            <a:chExt cx="1101" cy="564"/>
          </a:xfrm>
        </p:grpSpPr>
        <p:sp>
          <p:nvSpPr>
            <p:cNvPr id="7" name="Rectangle 188">
              <a:extLst>
                <a:ext uri="{FF2B5EF4-FFF2-40B4-BE49-F238E27FC236}">
                  <a16:creationId xmlns:a16="http://schemas.microsoft.com/office/drawing/2014/main" id="{131420D7-7018-EEFD-C861-56A353182B0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23" y="369"/>
              <a:ext cx="1098" cy="55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" name="Group 189">
              <a:extLst>
                <a:ext uri="{FF2B5EF4-FFF2-40B4-BE49-F238E27FC236}">
                  <a16:creationId xmlns:a16="http://schemas.microsoft.com/office/drawing/2014/main" id="{E14F8467-970D-F2E0-5051-B94DC35860C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120" y="366"/>
              <a:ext cx="1099" cy="564"/>
              <a:chOff x="3120" y="366"/>
              <a:chExt cx="1099" cy="564"/>
            </a:xfrm>
          </p:grpSpPr>
          <p:sp>
            <p:nvSpPr>
              <p:cNvPr id="9" name="Line 190">
                <a:extLst>
                  <a:ext uri="{FF2B5EF4-FFF2-40B4-BE49-F238E27FC236}">
                    <a16:creationId xmlns:a16="http://schemas.microsoft.com/office/drawing/2014/main" id="{9F9F6693-FD41-BF55-6987-DDEB0811E03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91">
                <a:extLst>
                  <a:ext uri="{FF2B5EF4-FFF2-40B4-BE49-F238E27FC236}">
                    <a16:creationId xmlns:a16="http://schemas.microsoft.com/office/drawing/2014/main" id="{02E6AB1A-0BC4-783F-CA8B-FC15B47890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92">
                <a:extLst>
                  <a:ext uri="{FF2B5EF4-FFF2-40B4-BE49-F238E27FC236}">
                    <a16:creationId xmlns:a16="http://schemas.microsoft.com/office/drawing/2014/main" id="{62A0A120-FEC0-B422-15B5-E9ADA6FC66C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Group 199">
            <a:extLst>
              <a:ext uri="{FF2B5EF4-FFF2-40B4-BE49-F238E27FC236}">
                <a16:creationId xmlns:a16="http://schemas.microsoft.com/office/drawing/2014/main" id="{19E8637C-DEA1-7C1F-5230-B20DA4FABBCA}"/>
              </a:ext>
            </a:extLst>
          </p:cNvPr>
          <p:cNvGrpSpPr>
            <a:grpSpLocks/>
          </p:cNvGrpSpPr>
          <p:nvPr/>
        </p:nvGrpSpPr>
        <p:grpSpPr bwMode="auto">
          <a:xfrm>
            <a:off x="5626100" y="3644900"/>
            <a:ext cx="1754188" cy="895350"/>
            <a:chOff x="3120" y="366"/>
            <a:chExt cx="1101" cy="564"/>
          </a:xfrm>
        </p:grpSpPr>
        <p:sp>
          <p:nvSpPr>
            <p:cNvPr id="13" name="Rectangle 200">
              <a:extLst>
                <a:ext uri="{FF2B5EF4-FFF2-40B4-BE49-F238E27FC236}">
                  <a16:creationId xmlns:a16="http://schemas.microsoft.com/office/drawing/2014/main" id="{57CD5959-E428-AFC7-9116-C7CF726629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23" y="369"/>
              <a:ext cx="1098" cy="5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4" name="Group 201">
              <a:extLst>
                <a:ext uri="{FF2B5EF4-FFF2-40B4-BE49-F238E27FC236}">
                  <a16:creationId xmlns:a16="http://schemas.microsoft.com/office/drawing/2014/main" id="{7BBA24B6-2964-456B-1456-A0ABEA67138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120" y="366"/>
              <a:ext cx="1099" cy="564"/>
              <a:chOff x="3120" y="366"/>
              <a:chExt cx="1099" cy="564"/>
            </a:xfrm>
          </p:grpSpPr>
          <p:sp>
            <p:nvSpPr>
              <p:cNvPr id="15" name="Line 202">
                <a:extLst>
                  <a:ext uri="{FF2B5EF4-FFF2-40B4-BE49-F238E27FC236}">
                    <a16:creationId xmlns:a16="http://schemas.microsoft.com/office/drawing/2014/main" id="{0439E4C8-08EF-88DF-804F-F2084E731BB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203">
                <a:extLst>
                  <a:ext uri="{FF2B5EF4-FFF2-40B4-BE49-F238E27FC236}">
                    <a16:creationId xmlns:a16="http://schemas.microsoft.com/office/drawing/2014/main" id="{1F39A33B-990F-8DBB-C08F-635816A3E8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204">
                <a:extLst>
                  <a:ext uri="{FF2B5EF4-FFF2-40B4-BE49-F238E27FC236}">
                    <a16:creationId xmlns:a16="http://schemas.microsoft.com/office/drawing/2014/main" id="{564988E2-B0C8-21D8-A2D5-FF87CE8C8F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Group 223">
            <a:extLst>
              <a:ext uri="{FF2B5EF4-FFF2-40B4-BE49-F238E27FC236}">
                <a16:creationId xmlns:a16="http://schemas.microsoft.com/office/drawing/2014/main" id="{E2258C5E-64FA-9CAA-CC5A-CF5608DC1C35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2751138"/>
            <a:ext cx="1058862" cy="895350"/>
            <a:chOff x="4208" y="1730"/>
            <a:chExt cx="1102" cy="564"/>
          </a:xfrm>
        </p:grpSpPr>
        <p:sp>
          <p:nvSpPr>
            <p:cNvPr id="19" name="Rectangle 224">
              <a:extLst>
                <a:ext uri="{FF2B5EF4-FFF2-40B4-BE49-F238E27FC236}">
                  <a16:creationId xmlns:a16="http://schemas.microsoft.com/office/drawing/2014/main" id="{2FB6EB42-D709-EE6B-A2E5-EE4516F174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8" y="1734"/>
              <a:ext cx="1102" cy="558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0" name="Line 225">
              <a:extLst>
                <a:ext uri="{FF2B5EF4-FFF2-40B4-BE49-F238E27FC236}">
                  <a16:creationId xmlns:a16="http://schemas.microsoft.com/office/drawing/2014/main" id="{ECE3D1E7-DC54-2FE5-5CC5-6082CC3725B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>
              <a:off x="4211" y="2294"/>
              <a:ext cx="1097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6">
              <a:extLst>
                <a:ext uri="{FF2B5EF4-FFF2-40B4-BE49-F238E27FC236}">
                  <a16:creationId xmlns:a16="http://schemas.microsoft.com/office/drawing/2014/main" id="{CB2073F1-86A3-4467-8000-488D80E2F1E7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 flipV="1">
              <a:off x="4211" y="1731"/>
              <a:ext cx="1097" cy="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7">
              <a:extLst>
                <a:ext uri="{FF2B5EF4-FFF2-40B4-BE49-F238E27FC236}">
                  <a16:creationId xmlns:a16="http://schemas.microsoft.com/office/drawing/2014/main" id="{F3097E2D-33FA-C117-9027-29EF492447B0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>
              <a:off x="5309" y="1730"/>
              <a:ext cx="0" cy="56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205">
            <a:extLst>
              <a:ext uri="{FF2B5EF4-FFF2-40B4-BE49-F238E27FC236}">
                <a16:creationId xmlns:a16="http://schemas.microsoft.com/office/drawing/2014/main" id="{8AF3A3CF-7125-4D4E-9F5B-45F876CE52D2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4533900"/>
            <a:ext cx="1050925" cy="895350"/>
            <a:chOff x="4224" y="1728"/>
            <a:chExt cx="1101" cy="564"/>
          </a:xfrm>
        </p:grpSpPr>
        <p:sp>
          <p:nvSpPr>
            <p:cNvPr id="24" name="Rectangle 206">
              <a:extLst>
                <a:ext uri="{FF2B5EF4-FFF2-40B4-BE49-F238E27FC236}">
                  <a16:creationId xmlns:a16="http://schemas.microsoft.com/office/drawing/2014/main" id="{98175623-9030-545D-223E-9E87BDB8A2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27" y="1731"/>
              <a:ext cx="1098" cy="55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25" name="Group 207">
              <a:extLst>
                <a:ext uri="{FF2B5EF4-FFF2-40B4-BE49-F238E27FC236}">
                  <a16:creationId xmlns:a16="http://schemas.microsoft.com/office/drawing/2014/main" id="{08FD5DF4-0181-B64C-BAE6-B11433957EB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800000">
              <a:off x="4224" y="1728"/>
              <a:ext cx="1099" cy="564"/>
              <a:chOff x="3120" y="366"/>
              <a:chExt cx="1099" cy="564"/>
            </a:xfrm>
          </p:grpSpPr>
          <p:sp>
            <p:nvSpPr>
              <p:cNvPr id="26" name="Line 208">
                <a:extLst>
                  <a:ext uri="{FF2B5EF4-FFF2-40B4-BE49-F238E27FC236}">
                    <a16:creationId xmlns:a16="http://schemas.microsoft.com/office/drawing/2014/main" id="{FF621BBE-CF58-7021-D874-0E30532ED6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09">
                <a:extLst>
                  <a:ext uri="{FF2B5EF4-FFF2-40B4-BE49-F238E27FC236}">
                    <a16:creationId xmlns:a16="http://schemas.microsoft.com/office/drawing/2014/main" id="{8B5C2076-1B4C-7BB8-0523-E545014B5F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210">
                <a:extLst>
                  <a:ext uri="{FF2B5EF4-FFF2-40B4-BE49-F238E27FC236}">
                    <a16:creationId xmlns:a16="http://schemas.microsoft.com/office/drawing/2014/main" id="{6AFD1334-21C7-6782-0097-408340ACD12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295400" y="2514600"/>
            <a:ext cx="5324475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057400"/>
            <a:ext cx="6096000" cy="457200"/>
          </a:xfrm>
        </p:spPr>
        <p:txBody>
          <a:bodyPr/>
          <a:lstStyle>
            <a:lvl1pPr algn="r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18E5853-1B3B-4273-CE55-925EACCD41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53200"/>
            <a:ext cx="1981200" cy="244475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D93B4D1-446E-E6E3-AFB5-70F3539CF2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228600" y="6553200"/>
            <a:ext cx="381000" cy="244475"/>
          </a:xfrm>
        </p:spPr>
        <p:txBody>
          <a:bodyPr/>
          <a:lstStyle>
            <a:lvl1pPr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7141F84-2D34-42E3-A1D0-67C3D540B8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89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CB992B3-EEA7-58FA-4AC4-B9C834AB64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39385-F81D-40AE-984F-D40E78CB1D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B5FAB6-19FE-EC7B-E960-004D60FD25F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30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96000" y="171450"/>
            <a:ext cx="1981200" cy="61531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171450"/>
            <a:ext cx="5791200" cy="6153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3D5D29-74A5-8E6D-B584-0C9603FA20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11C70-CF27-488C-A949-B389DAE490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601BD-D5F5-AD0C-C770-89C65D5327F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91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191000" y="10668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191000" y="37719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FAFCB4-5627-7014-9EE8-2407F84495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FD50D-05E1-42C4-86F3-50ED252C7A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58FB1D9-6E4A-FC6D-F07C-BC836ECFA84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362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910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F00766-48F9-667E-BBA2-B9835CEE95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6228D-F8D3-47F3-A5D7-AE1807748F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BE2473A-7A24-0653-CBBD-835A9D937FE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66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DEBA0FA-3987-BDE1-0737-A69ED95784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C0DAE-F2D7-42D4-A1A4-81FEFBF91D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A4C2F9-726E-C752-C581-976BF5695DBA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16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794D3C-3393-D1CC-EC0F-531A45F7C4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49E6-6153-4F03-9727-517FBDA2DF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3BB4F-4217-91C3-4E39-6B0DC7D3F94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71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91000" y="1066800"/>
            <a:ext cx="3886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26853D-9CE6-BB61-2D6F-F8A3002D3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DB77-6EB9-471C-8C5B-109ABD02E0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22D7680-4AC2-0667-AFFF-71F0C9400D2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22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594DC-B3CC-1AC3-2BEF-0A3A243A35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DA7A8-4CB7-4E38-A892-D887D7002C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6D8C924-72DE-8EA3-9A75-58597C1C438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441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274B2CA-B864-A758-3A5F-E6A5DC9344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7731-ECEB-4A8A-BB0D-056C10A1A1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76C906-DAB0-8C9B-673B-A43E7A6DE186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84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2F14055-9C35-B292-2AC7-BDAC8D852B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33EC8-0034-49BA-A2A3-097A605320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502976-8ABF-4F31-1EA3-DC9F3C944DA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10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8902F6-08F7-E7A9-C3BD-ADB9E7C410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5C95E-28D2-46C0-A5A0-61F1F0946A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B5D6CA2-9FBA-43C7-A085-DC9D6E27BDC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540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54BCB3-2BAC-6EED-D622-11BD4B4EA5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37BEA-A5C1-4D07-9D2A-AAC18AB70C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D0B886-63BC-C601-EE10-3385F6DA0CA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623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3">
            <a:extLst>
              <a:ext uri="{FF2B5EF4-FFF2-40B4-BE49-F238E27FC236}">
                <a16:creationId xmlns:a16="http://schemas.microsoft.com/office/drawing/2014/main" id="{B2C0184C-38A0-7F97-A1BC-B63DABC59C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7" name="Freeform 126">
            <a:extLst>
              <a:ext uri="{FF2B5EF4-FFF2-40B4-BE49-F238E27FC236}">
                <a16:creationId xmlns:a16="http://schemas.microsoft.com/office/drawing/2014/main" id="{2321346A-CFD8-335F-7000-1CDA523A5ED4}"/>
              </a:ext>
            </a:extLst>
          </p:cNvPr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9E08A8E-F367-C1C5-F914-FB0EC2E92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52400" y="1066800"/>
            <a:ext cx="7924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60A4272-47D3-594A-37F8-0A2F149FB74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886200" y="6505575"/>
            <a:ext cx="838200" cy="2619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E890931-9A5C-4AB1-BF6B-00E472A2EC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A8FAFF7-7F4E-BA45-BB38-8774818749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77C155C-F3E5-5B2B-2274-A4F37341A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1925" y="171450"/>
            <a:ext cx="70866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2" name="Rectangle 139">
            <a:extLst>
              <a:ext uri="{FF2B5EF4-FFF2-40B4-BE49-F238E27FC236}">
                <a16:creationId xmlns:a16="http://schemas.microsoft.com/office/drawing/2014/main" id="{955201F8-BC3A-78D2-A0E3-4B2BD4307D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3200400"/>
            <a:ext cx="395287" cy="164782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3" name="Rectangle 141">
            <a:extLst>
              <a:ext uri="{FF2B5EF4-FFF2-40B4-BE49-F238E27FC236}">
                <a16:creationId xmlns:a16="http://schemas.microsoft.com/office/drawing/2014/main" id="{8FD09720-02CC-8BCC-FFC0-0B2333EA49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4845050"/>
            <a:ext cx="395287" cy="2012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4" name="Rectangle 137">
            <a:extLst>
              <a:ext uri="{FF2B5EF4-FFF2-40B4-BE49-F238E27FC236}">
                <a16:creationId xmlns:a16="http://schemas.microsoft.com/office/drawing/2014/main" id="{EA94738D-E4A6-8787-361A-EFC287469F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838200"/>
            <a:ext cx="395287" cy="2362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5" name="Rectangle 146">
            <a:extLst>
              <a:ext uri="{FF2B5EF4-FFF2-40B4-BE49-F238E27FC236}">
                <a16:creationId xmlns:a16="http://schemas.microsoft.com/office/drawing/2014/main" id="{F2DB6ED5-E718-247B-BFF1-10B42594C9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28013" y="0"/>
            <a:ext cx="912812" cy="8382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6" name="Rectangle 147">
            <a:extLst>
              <a:ext uri="{FF2B5EF4-FFF2-40B4-BE49-F238E27FC236}">
                <a16:creationId xmlns:a16="http://schemas.microsoft.com/office/drawing/2014/main" id="{FC61BAC4-18A4-EB8D-D007-2A5932A479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2852738"/>
            <a:ext cx="395287" cy="39211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7" name="Rectangle 148">
            <a:extLst>
              <a:ext uri="{FF2B5EF4-FFF2-40B4-BE49-F238E27FC236}">
                <a16:creationId xmlns:a16="http://schemas.microsoft.com/office/drawing/2014/main" id="{3209A04E-DCA2-DF45-0DC8-D1568F724A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4845050"/>
            <a:ext cx="395287" cy="3841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9E6DA7-8D39-085F-C40C-0B29AAF47127}"/>
              </a:ext>
            </a:extLst>
          </p:cNvPr>
          <p:cNvSpPr/>
          <p:nvPr userDrawn="1"/>
        </p:nvSpPr>
        <p:spPr>
          <a:xfrm>
            <a:off x="8228013" y="0"/>
            <a:ext cx="912812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1039" name="图片 8">
            <a:extLst>
              <a:ext uri="{FF2B5EF4-FFF2-40B4-BE49-F238E27FC236}">
                <a16:creationId xmlns:a16="http://schemas.microsoft.com/office/drawing/2014/main" id="{47FF453E-44AF-7E6D-4B76-9E80862753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4"/>
          <a:stretch>
            <a:fillRect/>
          </a:stretch>
        </p:blipFill>
        <p:spPr bwMode="auto">
          <a:xfrm>
            <a:off x="8283575" y="0"/>
            <a:ext cx="8255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6.png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29.png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4.wmf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wmf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33.wmf"/><Relationship Id="rId19" Type="http://schemas.openxmlformats.org/officeDocument/2006/relationships/image" Target="../media/image27.png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5.wmf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5.wmf"/><Relationship Id="rId2" Type="http://schemas.openxmlformats.org/officeDocument/2006/relationships/image" Target="../media/image40.jpeg"/><Relationship Id="rId16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44.w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28.bin"/><Relationship Id="rId2" Type="http://schemas.openxmlformats.org/officeDocument/2006/relationships/image" Target="../media/image40.jpeg"/><Relationship Id="rId16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44.w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dut.edu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40.jpeg"/><Relationship Id="rId16" Type="http://schemas.openxmlformats.org/officeDocument/2006/relationships/image" Target="../media/image49.wmf"/><Relationship Id="rId20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6.wmf"/><Relationship Id="rId2" Type="http://schemas.openxmlformats.org/officeDocument/2006/relationships/image" Target="../media/image40.jpeg"/><Relationship Id="rId16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44.w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31.bin"/><Relationship Id="rId2" Type="http://schemas.openxmlformats.org/officeDocument/2006/relationships/image" Target="../media/image40.jpeg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35.bin"/><Relationship Id="rId2" Type="http://schemas.openxmlformats.org/officeDocument/2006/relationships/image" Target="../media/image40.jpeg"/><Relationship Id="rId16" Type="http://schemas.openxmlformats.org/officeDocument/2006/relationships/image" Target="../media/image5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44.wmf"/><Relationship Id="rId19" Type="http://schemas.openxmlformats.org/officeDocument/2006/relationships/image" Target="../media/image55.gi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6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53.png"/><Relationship Id="rId10" Type="http://schemas.openxmlformats.org/officeDocument/2006/relationships/image" Target="../media/image83.png"/><Relationship Id="rId4" Type="http://schemas.openxmlformats.org/officeDocument/2006/relationships/image" Target="../media/image65.wmf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41.bin"/><Relationship Id="rId3" Type="http://schemas.openxmlformats.org/officeDocument/2006/relationships/oleObject" Target="../embeddings/oleObject38.bin"/><Relationship Id="rId21" Type="http://schemas.openxmlformats.org/officeDocument/2006/relationships/image" Target="../media/image70.wmf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35.wmf"/><Relationship Id="rId2" Type="http://schemas.openxmlformats.org/officeDocument/2006/relationships/notesSlide" Target="../notesSlides/notesSlide9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32.wmf"/><Relationship Id="rId5" Type="http://schemas.openxmlformats.org/officeDocument/2006/relationships/image" Target="../media/image560.png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69.wmf"/><Relationship Id="rId4" Type="http://schemas.openxmlformats.org/officeDocument/2006/relationships/image" Target="../media/image66.emf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1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1.png"/><Relationship Id="rId7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720.png"/><Relationship Id="rId4" Type="http://schemas.openxmlformats.org/officeDocument/2006/relationships/image" Target="../media/image610.png"/><Relationship Id="rId9" Type="http://schemas.openxmlformats.org/officeDocument/2006/relationships/image" Target="../media/image7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76.wmf"/><Relationship Id="rId26" Type="http://schemas.openxmlformats.org/officeDocument/2006/relationships/image" Target="../media/image80.wmf"/><Relationship Id="rId3" Type="http://schemas.openxmlformats.org/officeDocument/2006/relationships/image" Target="../media/image550.png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29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79.wmf"/><Relationship Id="rId32" Type="http://schemas.openxmlformats.org/officeDocument/2006/relationships/image" Target="../media/image83.wmf"/><Relationship Id="rId5" Type="http://schemas.openxmlformats.org/officeDocument/2006/relationships/image" Target="../media/image75.png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81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49.bin"/><Relationship Id="rId31" Type="http://schemas.openxmlformats.org/officeDocument/2006/relationships/oleObject" Target="../embeddings/oleObject55.bin"/><Relationship Id="rId4" Type="http://schemas.openxmlformats.org/officeDocument/2006/relationships/image" Target="../media/image580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Relationship Id="rId27" Type="http://schemas.openxmlformats.org/officeDocument/2006/relationships/oleObject" Target="../embeddings/oleObject53.bin"/><Relationship Id="rId30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5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dut.edu.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10" Type="http://schemas.openxmlformats.org/officeDocument/2006/relationships/image" Target="../media/image1060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20.wmf"/><Relationship Id="rId5" Type="http://schemas.openxmlformats.org/officeDocument/2006/relationships/image" Target="../media/image1100.png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090.png"/><Relationship Id="rId9" Type="http://schemas.openxmlformats.org/officeDocument/2006/relationships/image" Target="../media/image11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0.png"/><Relationship Id="rId7" Type="http://schemas.openxmlformats.org/officeDocument/2006/relationships/image" Target="../media/image121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80.png"/><Relationship Id="rId7" Type="http://schemas.openxmlformats.org/officeDocument/2006/relationships/image" Target="../media/image126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29.png"/><Relationship Id="rId7" Type="http://schemas.openxmlformats.org/officeDocument/2006/relationships/image" Target="../media/image18.w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405D75F2-5FB7-7764-4BDE-E5B53392D61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23950" y="1828800"/>
            <a:ext cx="6400800" cy="76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zh-CN" altLang="en-US" sz="5000" dirty="0">
                <a:ea typeface="宋体" panose="02010600030101010101" pitchFamily="2" charset="-122"/>
              </a:rPr>
              <a:t> 第三章 </a:t>
            </a:r>
            <a:br>
              <a:rPr lang="zh-CN" altLang="en-US" sz="5000" dirty="0">
                <a:ea typeface="宋体" panose="02010600030101010101" pitchFamily="2" charset="-122"/>
              </a:rPr>
            </a:br>
            <a:r>
              <a:rPr lang="zh-CN" altLang="en-US" sz="4800" dirty="0">
                <a:ea typeface="宋体" panose="02010600030101010101" pitchFamily="2" charset="-122"/>
              </a:rPr>
              <a:t>非线性方程的数值解法</a:t>
            </a:r>
            <a:endParaRPr lang="zh-CN" altLang="en-US" sz="4800" dirty="0">
              <a:solidFill>
                <a:srgbClr val="B8E32F"/>
              </a:solidFill>
              <a:ea typeface="宋体" panose="02010600030101010101" pitchFamily="2" charset="-122"/>
            </a:endParaRPr>
          </a:p>
        </p:txBody>
      </p:sp>
      <p:pic>
        <p:nvPicPr>
          <p:cNvPr id="7171" name="Picture 7" descr="icon_1">
            <a:extLst>
              <a:ext uri="{FF2B5EF4-FFF2-40B4-BE49-F238E27FC236}">
                <a16:creationId xmlns:a16="http://schemas.microsoft.com/office/drawing/2014/main" id="{0A36F0C9-27AC-C75D-48CC-5D81C8F7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0050"/>
            <a:ext cx="361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9">
            <a:extLst>
              <a:ext uri="{FF2B5EF4-FFF2-40B4-BE49-F238E27FC236}">
                <a16:creationId xmlns:a16="http://schemas.microsoft.com/office/drawing/2014/main" id="{D5A7CB9F-57BF-C0DA-F273-871E695AB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3068638"/>
            <a:ext cx="5400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rgbClr val="EBD531"/>
                </a:solidFill>
                <a:ea typeface="宋体" panose="02010600030101010101" pitchFamily="2" charset="-122"/>
              </a:rPr>
              <a:t>Solutions of Nonlinear Equations</a:t>
            </a:r>
            <a:endParaRPr lang="zh-CN" altLang="en-US" dirty="0">
              <a:solidFill>
                <a:srgbClr val="EBD531"/>
              </a:solidFill>
              <a:ea typeface="宋体" panose="02010600030101010101" pitchFamily="2" charset="-122"/>
            </a:endParaRP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049C8400-0382-AB38-2AEA-CC5CA513E5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27088" y="3860800"/>
            <a:ext cx="6553200" cy="2419350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02060"/>
                </a:solidFill>
                <a:ea typeface="宋体" panose="02010600030101010101" pitchFamily="2" charset="-122"/>
              </a:rPr>
              <a:t>主讲教师：张金泉 讲师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                         15895906975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                15895906975@163.com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                        </a:t>
            </a:r>
            <a:r>
              <a:rPr lang="zh-CN" altLang="en-US" sz="2400" b="1" dirty="0">
                <a:ea typeface="宋体" panose="02010600030101010101" pitchFamily="2" charset="-122"/>
              </a:rPr>
              <a:t>计算机学院 </a:t>
            </a:r>
            <a:r>
              <a:rPr lang="en-US" altLang="zh-CN" sz="2400" b="1" dirty="0">
                <a:ea typeface="宋体" panose="02010600030101010101" pitchFamily="2" charset="-122"/>
              </a:rPr>
              <a:t>510</a:t>
            </a:r>
          </a:p>
          <a:p>
            <a:pPr algn="l" eaLnBrk="1" hangingPunct="1"/>
            <a:endParaRPr lang="zh-CN" altLang="en-US" sz="2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B877-1ED1-909C-FD11-26571E6F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D2DF6-6C99-3744-895A-243B17F8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D376F-BC78-D450-57C7-3FA04F4B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9"/>
            <a:ext cx="9144000" cy="25924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习题</a:t>
            </a:r>
            <a:r>
              <a:rPr lang="en-US" altLang="zh-CN" dirty="0"/>
              <a:t>2. </a:t>
            </a:r>
            <a:r>
              <a:rPr lang="zh-CN" altLang="en-US" sz="2400" dirty="0"/>
              <a:t>给定方程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）分析该方程有几个根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）用迭代公式                      求出这些根，精确到</a:t>
            </a:r>
            <a:r>
              <a:rPr lang="en-US" altLang="zh-CN" sz="2400" dirty="0"/>
              <a:t>3</a:t>
            </a:r>
            <a:r>
              <a:rPr lang="zh-CN" altLang="en-US" sz="2400" dirty="0"/>
              <a:t>位有效数字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5BD6B-B18B-566E-92B9-6236D3AC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D7472B9-F7B6-2BCC-65FD-0BDDA2C4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2913" y="933156"/>
          <a:ext cx="1831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15480" imgH="189360" progId="Equation.AxMath">
                  <p:embed/>
                </p:oleObj>
              </mc:Choice>
              <mc:Fallback>
                <p:oleObj name="AxMath" r:id="rId2" imgW="915480" imgH="189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AD7472B9-F7B6-2BCC-65FD-0BDDA2C46B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2913" y="933156"/>
                        <a:ext cx="1831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C2DBE30-154A-319D-277C-848FF6624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3768" y="2210806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7480" imgH="190800" progId="Equation.AxMath">
                  <p:embed/>
                </p:oleObj>
              </mc:Choice>
              <mc:Fallback>
                <p:oleObj name="AxMath" r:id="rId4" imgW="897480" imgH="1908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C2DBE30-154A-319D-277C-848FF6624A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210806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3BA78FA-F35B-E05E-8DA8-563729A43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6480" y="3402941"/>
          <a:ext cx="231457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56680" imgH="716760" progId="Equation.AxMath">
                  <p:embed/>
                </p:oleObj>
              </mc:Choice>
              <mc:Fallback>
                <p:oleObj name="AxMath" r:id="rId6" imgW="1156680" imgH="7167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3BA78FA-F35B-E05E-8DA8-563729A43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6480" y="3402941"/>
                        <a:ext cx="2314575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C23C8BD-E4C3-22FC-E1DC-D7E77404A85A}"/>
              </a:ext>
            </a:extLst>
          </p:cNvPr>
          <p:cNvSpPr txBox="1"/>
          <p:nvPr/>
        </p:nvSpPr>
        <p:spPr>
          <a:xfrm>
            <a:off x="971600" y="5092000"/>
            <a:ext cx="684076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根据压缩映射原理函数仅有唯一不动点，因此方程仅有一个根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98494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494EE-E9AB-7AA2-5E21-048F2CFA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B29A-ACDE-6546-02FB-8E98C91E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32615-A65D-A3B8-E3E4-AFF1A1906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9"/>
            <a:ext cx="9144000" cy="25924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习题</a:t>
            </a:r>
            <a:r>
              <a:rPr lang="en-US" altLang="zh-CN" dirty="0"/>
              <a:t>2. </a:t>
            </a:r>
            <a:r>
              <a:rPr lang="zh-CN" altLang="en-US" sz="2400" dirty="0"/>
              <a:t>给定方程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）分析该方程有几个根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）用迭代公式                      求出这些根，精确到</a:t>
            </a:r>
            <a:r>
              <a:rPr lang="en-US" altLang="zh-CN" sz="2400" dirty="0"/>
              <a:t>3</a:t>
            </a:r>
            <a:r>
              <a:rPr lang="zh-CN" altLang="en-US" sz="2400" dirty="0"/>
              <a:t>位有效数字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97B27-95FE-AD20-00E7-EC1B59E1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C401CAA-6597-5602-CE9A-99C611B044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2913" y="933156"/>
          <a:ext cx="1831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915480" imgH="189360" progId="Equation.AxMath">
                  <p:embed/>
                </p:oleObj>
              </mc:Choice>
              <mc:Fallback>
                <p:oleObj name="AxMath" r:id="rId2" imgW="915480" imgH="189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C401CAA-6597-5602-CE9A-99C611B04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2913" y="933156"/>
                        <a:ext cx="1831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F03DBAA-7B87-D993-D429-1637BA429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3768" y="2210806"/>
          <a:ext cx="179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97480" imgH="190800" progId="Equation.AxMath">
                  <p:embed/>
                </p:oleObj>
              </mc:Choice>
              <mc:Fallback>
                <p:oleObj name="AxMath" r:id="rId4" imgW="897480" imgH="19080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F03DBAA-7B87-D993-D429-1637BA429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210806"/>
                        <a:ext cx="1793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D2A267F-216F-05D8-9BF7-F041F2E4D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80" y="2622909"/>
            <a:ext cx="3719733" cy="4077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1A576D-5340-8430-1E2A-8F878A9A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2630328"/>
            <a:ext cx="2808312" cy="40630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913F3B-40DC-E6BD-7C92-D6A5EFE616B3}"/>
              </a:ext>
            </a:extLst>
          </p:cNvPr>
          <p:cNvSpPr/>
          <p:nvPr/>
        </p:nvSpPr>
        <p:spPr>
          <a:xfrm>
            <a:off x="5292080" y="6093296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5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E68A4-D478-1596-0584-BABC9216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>
            <a:extLst>
              <a:ext uri="{FF2B5EF4-FFF2-40B4-BE49-F238E27FC236}">
                <a16:creationId xmlns:a16="http://schemas.microsoft.com/office/drawing/2014/main" id="{62510150-01E1-F1A3-3C96-D26C8D3C2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11267" name="AutoShape 2">
            <a:extLst>
              <a:ext uri="{FF2B5EF4-FFF2-40B4-BE49-F238E27FC236}">
                <a16:creationId xmlns:a16="http://schemas.microsoft.com/office/drawing/2014/main" id="{D5C9BF24-7622-273C-BEC9-E5360F83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84313"/>
            <a:ext cx="7239000" cy="4824412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D651AB58-143F-B092-3A68-24374476CA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3768477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 牛顿迭代法    </a:t>
            </a:r>
            <a:endParaRPr lang="en-US" altLang="zh-CN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1269" name="AutoShape 14">
            <a:extLst>
              <a:ext uri="{FF2B5EF4-FFF2-40B4-BE49-F238E27FC236}">
                <a16:creationId xmlns:a16="http://schemas.microsoft.com/office/drawing/2014/main" id="{A74DD02D-A922-14E0-4D31-2EA8123E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1052513"/>
            <a:ext cx="6553200" cy="56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非线性方程的数值解法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2D48DA50-2118-A61B-087D-B1AF8DC523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70288" y="261620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8F6D3B53-EE35-86E7-6F29-5E62C0265D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3350" y="1989138"/>
            <a:ext cx="2271713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二分算法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7811707-D329-AE94-80BD-23E3229597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2760663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一般迭代法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AutoShape 18">
            <a:extLst>
              <a:ext uri="{FF2B5EF4-FFF2-40B4-BE49-F238E27FC236}">
                <a16:creationId xmlns:a16="http://schemas.microsoft.com/office/drawing/2014/main" id="{30CE6301-0496-E891-4471-01B4B4FB53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3938" y="306839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275" name="Rectangle 21">
            <a:extLst>
              <a:ext uri="{FF2B5EF4-FFF2-40B4-BE49-F238E27FC236}">
                <a16:creationId xmlns:a16="http://schemas.microsoft.com/office/drawing/2014/main" id="{370292CF-8BD7-84FA-77C8-80BDD33AD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2565400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不动点迭代法</a:t>
            </a:r>
          </a:p>
        </p:txBody>
      </p:sp>
      <p:sp>
        <p:nvSpPr>
          <p:cNvPr id="11277" name="Rectangle 23">
            <a:extLst>
              <a:ext uri="{FF2B5EF4-FFF2-40B4-BE49-F238E27FC236}">
                <a16:creationId xmlns:a16="http://schemas.microsoft.com/office/drawing/2014/main" id="{81B476E6-6B67-2EA5-579E-A0660565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996952"/>
            <a:ext cx="309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加速收敛迭代法</a:t>
            </a:r>
          </a:p>
        </p:txBody>
      </p:sp>
      <p:sp>
        <p:nvSpPr>
          <p:cNvPr id="11278" name="Text Box 25">
            <a:extLst>
              <a:ext uri="{FF2B5EF4-FFF2-40B4-BE49-F238E27FC236}">
                <a16:creationId xmlns:a16="http://schemas.microsoft.com/office/drawing/2014/main" id="{B7D3E77E-53D5-976F-C998-C646D93EF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19494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法</a:t>
            </a:r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D1E1C1C0-A53C-98AF-7DD4-C8F4E36CFC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4560640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latin typeface="Arial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pitchFamily="2" charset="-122"/>
              </a:rPr>
              <a:t>弦截法    </a:t>
            </a:r>
          </a:p>
        </p:txBody>
      </p:sp>
    </p:spTree>
    <p:extLst>
      <p:ext uri="{BB962C8B-B14F-4D97-AF65-F5344CB8AC3E}">
        <p14:creationId xmlns:p14="http://schemas.microsoft.com/office/powerpoint/2010/main" val="222113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ABDFE67-CAB3-6857-623E-53D40DEF4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en-US" altLang="zh-CN" sz="3600" b="1" dirty="0">
                <a:ea typeface="宋体" panose="02010600030101010101" pitchFamily="2" charset="-122"/>
              </a:rPr>
              <a:t>3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(Newton-Raphson Method)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9253" name="Text Box 5">
            <a:extLst>
              <a:ext uri="{FF2B5EF4-FFF2-40B4-BE49-F238E27FC236}">
                <a16:creationId xmlns:a16="http://schemas.microsoft.com/office/drawing/2014/main" id="{7A0F2A7C-7143-04D6-8A40-26B515021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052513"/>
            <a:ext cx="837247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原理：</a:t>
            </a:r>
            <a:r>
              <a:rPr kumimoji="1" lang="zh-CN" altLang="en-US" sz="3200" b="1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将非线性方程线性化  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charset="-122"/>
              </a:rPr>
              <a:t>—— 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charset="-122"/>
              </a:rPr>
              <a:t>泰勒展开</a:t>
            </a:r>
            <a:endParaRPr kumimoji="1" lang="en-US" altLang="zh-CN" sz="3200" b="1">
              <a:solidFill>
                <a:srgbClr val="008000"/>
              </a:solidFill>
              <a:ea typeface="楷体_GB2312" charset="-122"/>
            </a:endParaRPr>
          </a:p>
        </p:txBody>
      </p:sp>
      <p:sp>
        <p:nvSpPr>
          <p:cNvPr id="309254" name="Text Box 6">
            <a:extLst>
              <a:ext uri="{FF2B5EF4-FFF2-40B4-BE49-F238E27FC236}">
                <a16:creationId xmlns:a16="http://schemas.microsoft.com/office/drawing/2014/main" id="{DEB06583-5D88-A139-5B70-B4781C429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87525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取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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将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在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  <a:ea typeface="楷体_GB2312" charset="-122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做一阶泰勒展开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:</a:t>
            </a:r>
          </a:p>
        </p:txBody>
      </p:sp>
      <p:sp>
        <p:nvSpPr>
          <p:cNvPr id="309258" name="Text Box 10">
            <a:extLst>
              <a:ext uri="{FF2B5EF4-FFF2-40B4-BE49-F238E27FC236}">
                <a16:creationId xmlns:a16="http://schemas.microsoft.com/office/drawing/2014/main" id="{2B6A2D44-2A5A-0523-9AF4-FEA5BE54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3716338"/>
            <a:ext cx="7131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去掉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阶及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阶以上项（即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线性化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），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则有：</a:t>
            </a:r>
            <a:endParaRPr kumimoji="1" lang="zh-CN" altLang="en-US" sz="2400" b="1">
              <a:latin typeface="Times New Roman" panose="02020603050405020304" pitchFamily="18" charset="0"/>
              <a:ea typeface="楷体_GB2312" charset="-122"/>
            </a:endParaRPr>
          </a:p>
        </p:txBody>
      </p:sp>
      <p:grpSp>
        <p:nvGrpSpPr>
          <p:cNvPr id="309320" name="Group 72">
            <a:extLst>
              <a:ext uri="{FF2B5EF4-FFF2-40B4-BE49-F238E27FC236}">
                <a16:creationId xmlns:a16="http://schemas.microsoft.com/office/drawing/2014/main" id="{3DCD9ABC-8723-BEEF-3FBB-6A7994554FF7}"/>
              </a:ext>
            </a:extLst>
          </p:cNvPr>
          <p:cNvGrpSpPr>
            <a:grpSpLocks/>
          </p:cNvGrpSpPr>
          <p:nvPr/>
        </p:nvGrpSpPr>
        <p:grpSpPr bwMode="auto">
          <a:xfrm>
            <a:off x="579438" y="2620963"/>
            <a:ext cx="8564562" cy="736600"/>
            <a:chOff x="365" y="1549"/>
            <a:chExt cx="5395" cy="464"/>
          </a:xfrm>
        </p:grpSpPr>
        <p:sp>
          <p:nvSpPr>
            <p:cNvPr id="21520" name="Text Box 9">
              <a:extLst>
                <a:ext uri="{FF2B5EF4-FFF2-40B4-BE49-F238E27FC236}">
                  <a16:creationId xmlns:a16="http://schemas.microsoft.com/office/drawing/2014/main" id="{809C9038-F110-711A-C3CB-C96F5C4B1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632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863600" indent="-863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 ，</a:t>
              </a:r>
              <a:r>
                <a:rPr kumimoji="1" lang="zh-CN" altLang="en-US" sz="2400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 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charset="-122"/>
                </a:rPr>
                <a:t>在</a:t>
              </a:r>
              <a:r>
                <a:rPr kumimoji="1" lang="zh-CN" altLang="en-US" sz="240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i="1" baseline="-25000">
                  <a:latin typeface="Times New Roman" panose="02020603050405020304" pitchFamily="18" charset="0"/>
                  <a:ea typeface="楷体_GB2312" charset="-122"/>
                </a:rPr>
                <a:t>n</a:t>
              </a:r>
              <a:r>
                <a:rPr kumimoji="1" lang="en-US" altLang="zh-CN" sz="240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charset="-122"/>
                </a:rPr>
                <a:t>和</a:t>
              </a:r>
              <a:r>
                <a:rPr kumimoji="1" lang="zh-CN" altLang="en-US" sz="240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charset="-122"/>
                </a:rPr>
                <a:t>之间</a:t>
              </a:r>
            </a:p>
          </p:txBody>
        </p:sp>
        <p:graphicFrame>
          <p:nvGraphicFramePr>
            <p:cNvPr id="21521" name="Object 34">
              <a:extLst>
                <a:ext uri="{FF2B5EF4-FFF2-40B4-BE49-F238E27FC236}">
                  <a16:creationId xmlns:a16="http://schemas.microsoft.com/office/drawing/2014/main" id="{D8BDF7F1-5E50-65C2-CD27-E339439A98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" y="1549"/>
            <a:ext cx="3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651500" imgH="736600" progId="Equation.DSMT4">
                    <p:embed/>
                  </p:oleObj>
                </mc:Choice>
                <mc:Fallback>
                  <p:oleObj name="Equation" r:id="rId2" imgW="5651500" imgH="7366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" y="1549"/>
                          <a:ext cx="3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22" name="Object 66">
            <a:extLst>
              <a:ext uri="{FF2B5EF4-FFF2-40B4-BE49-F238E27FC236}">
                <a16:creationId xmlns:a16="http://schemas.microsoft.com/office/drawing/2014/main" id="{D0861E80-7A4B-4144-65A0-EB1643C9B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5661025"/>
          <a:ext cx="2146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6300" imgH="812800" progId="Equation.DSMT4">
                  <p:embed/>
                </p:oleObj>
              </mc:Choice>
              <mc:Fallback>
                <p:oleObj name="Equation" r:id="rId4" imgW="2146300" imgH="81280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661025"/>
                        <a:ext cx="2146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10">
            <a:extLst>
              <a:ext uri="{FF2B5EF4-FFF2-40B4-BE49-F238E27FC236}">
                <a16:creationId xmlns:a16="http://schemas.microsoft.com/office/drawing/2014/main" id="{9992996D-9D07-B0BE-2100-A552CD0F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5003800"/>
            <a:ext cx="78533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设                  ，用 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楷体_GB2312" charset="-122"/>
              </a:rPr>
              <a:t>n</a:t>
            </a:r>
            <a:r>
              <a:rPr kumimoji="1" lang="en-US" altLang="zh-CN" sz="2400" b="1" baseline="-25000">
                <a:latin typeface="Times New Roman" panose="02020603050405020304" pitchFamily="18" charset="0"/>
                <a:ea typeface="楷体_GB2312" charset="-122"/>
              </a:rPr>
              <a:t>+1 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代替 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，由 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charset="-122"/>
              </a:rPr>
              <a:t>) = 0 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得到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迭代公式</a:t>
            </a:r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DF17627-3A89-0D03-8DE0-3FCF7E1F0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0D40072-2705-5C09-93C4-7162117D1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989513"/>
          <a:ext cx="1381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83947" imgH="203112" progId="Equation.DSMT4">
                  <p:embed/>
                </p:oleObj>
              </mc:Choice>
              <mc:Fallback>
                <p:oleObj r:id="rId6" imgW="583947" imgH="203112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89513"/>
                        <a:ext cx="13811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7">
            <a:extLst>
              <a:ext uri="{FF2B5EF4-FFF2-40B4-BE49-F238E27FC236}">
                <a16:creationId xmlns:a16="http://schemas.microsoft.com/office/drawing/2014/main" id="{40F45D7E-C722-E0B3-FCCA-67626D133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7429D3-9131-E319-9275-31BBFE4D86D8}"/>
              </a:ext>
            </a:extLst>
          </p:cNvPr>
          <p:cNvSpPr/>
          <p:nvPr/>
        </p:nvSpPr>
        <p:spPr>
          <a:xfrm>
            <a:off x="4140200" y="2565400"/>
            <a:ext cx="2087563" cy="79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52A58B3-2EF5-4DBA-F52D-AC35B37563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7500" y="4365625"/>
          <a:ext cx="342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12900" imgH="203200" progId="">
                  <p:embed/>
                </p:oleObj>
              </mc:Choice>
              <mc:Fallback>
                <p:oleObj r:id="rId8" imgW="1612900" imgH="203200" progId="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365625"/>
                        <a:ext cx="3429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678E2BC-FCC3-A0DB-6A0A-35AA100C4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9688" y="5732463"/>
          <a:ext cx="2108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200" imgH="812800" progId="Equation.DSMT4">
                  <p:embed/>
                </p:oleObj>
              </mc:Choice>
              <mc:Fallback>
                <p:oleObj name="Equation" r:id="rId10" imgW="2108200" imgH="812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5732463"/>
                        <a:ext cx="21082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箭头 16">
            <a:extLst>
              <a:ext uri="{FF2B5EF4-FFF2-40B4-BE49-F238E27FC236}">
                <a16:creationId xmlns:a16="http://schemas.microsoft.com/office/drawing/2014/main" id="{2D129A05-FE4A-19C3-D294-E54231514768}"/>
              </a:ext>
            </a:extLst>
          </p:cNvPr>
          <p:cNvSpPr/>
          <p:nvPr/>
        </p:nvSpPr>
        <p:spPr>
          <a:xfrm>
            <a:off x="3736975" y="5876925"/>
            <a:ext cx="97948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01B27-7381-61C8-570F-072D03A785DA}"/>
              </a:ext>
            </a:extLst>
          </p:cNvPr>
          <p:cNvSpPr txBox="1"/>
          <p:nvPr/>
        </p:nvSpPr>
        <p:spPr>
          <a:xfrm>
            <a:off x="6886838" y="54026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P91-92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3" grpId="0" autoUpdateAnimBg="0"/>
      <p:bldP spid="309254" grpId="0" autoUpdateAnimBg="0"/>
      <p:bldP spid="309258" grpId="0" autoUpdateAnimBg="0"/>
      <p:bldP spid="37" grpId="0" autoUpdateAnimBg="0"/>
      <p:bldP spid="7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ED54-FE1E-1B83-2FB3-FE1AF490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93C10A6-4CFB-03DA-CD29-971DD9B6A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牛顿法迭代法的几何图示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5D5BBF18-A9FE-56D9-0112-7600CC19D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5A64A6A4-444D-1B2D-938A-4F729CA1C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D2F8F7-EFF1-DF7C-3D2E-64276BC2DC78}"/>
              </a:ext>
            </a:extLst>
          </p:cNvPr>
          <p:cNvGrpSpPr/>
          <p:nvPr/>
        </p:nvGrpSpPr>
        <p:grpSpPr>
          <a:xfrm>
            <a:off x="4444420" y="3285723"/>
            <a:ext cx="4040187" cy="3078162"/>
            <a:chOff x="481" y="2056"/>
            <a:chExt cx="2545" cy="1939"/>
          </a:xfrm>
        </p:grpSpPr>
        <p:sp>
          <p:nvSpPr>
            <p:cNvPr id="9" name="直接连接符 8">
              <a:extLst>
                <a:ext uri="{FF2B5EF4-FFF2-40B4-BE49-F238E27FC236}">
                  <a16:creationId xmlns:a16="http://schemas.microsoft.com/office/drawing/2014/main" id="{F7C8678F-FEF4-353E-4DEE-72FE57499737}"/>
                </a:ext>
              </a:extLst>
            </p:cNvPr>
            <p:cNvSpPr/>
            <p:nvPr/>
          </p:nvSpPr>
          <p:spPr>
            <a:xfrm>
              <a:off x="521" y="3748"/>
              <a:ext cx="2215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接连接符 9">
              <a:extLst>
                <a:ext uri="{FF2B5EF4-FFF2-40B4-BE49-F238E27FC236}">
                  <a16:creationId xmlns:a16="http://schemas.microsoft.com/office/drawing/2014/main" id="{7ACBB3B9-7525-6FEA-5AAB-3280C966CFB2}"/>
                </a:ext>
              </a:extLst>
            </p:cNvPr>
            <p:cNvSpPr/>
            <p:nvPr/>
          </p:nvSpPr>
          <p:spPr>
            <a:xfrm flipV="1">
              <a:off x="717" y="2181"/>
              <a:ext cx="0" cy="181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5B0EC06-0A4C-9A0E-8868-71C270C89ECD}"/>
                </a:ext>
              </a:extLst>
            </p:cNvPr>
            <p:cNvSpPr txBox="1"/>
            <p:nvPr/>
          </p:nvSpPr>
          <p:spPr>
            <a:xfrm>
              <a:off x="2671" y="3646"/>
              <a:ext cx="35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43AB6CD-71F2-BB1C-6012-021783E545E0}"/>
                </a:ext>
              </a:extLst>
            </p:cNvPr>
            <p:cNvSpPr/>
            <p:nvPr/>
          </p:nvSpPr>
          <p:spPr>
            <a:xfrm>
              <a:off x="481" y="2056"/>
              <a:ext cx="22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sp>
        <p:nvSpPr>
          <p:cNvPr id="13" name="任意多边形 468019">
            <a:extLst>
              <a:ext uri="{FF2B5EF4-FFF2-40B4-BE49-F238E27FC236}">
                <a16:creationId xmlns:a16="http://schemas.microsoft.com/office/drawing/2014/main" id="{C40709DE-C1AF-02AF-AE55-B58334C124B6}"/>
              </a:ext>
            </a:extLst>
          </p:cNvPr>
          <p:cNvSpPr/>
          <p:nvPr/>
        </p:nvSpPr>
        <p:spPr>
          <a:xfrm rot="20413797">
            <a:off x="4741282" y="4066773"/>
            <a:ext cx="3011488" cy="1722437"/>
          </a:xfrm>
          <a:custGeom>
            <a:avLst/>
            <a:gdLst/>
            <a:ahLst/>
            <a:cxnLst/>
            <a:rect l="0" t="0" r="0" b="0"/>
            <a:pathLst>
              <a:path w="3447" h="1731">
                <a:moveTo>
                  <a:pt x="0" y="1678"/>
                </a:moveTo>
                <a:cubicBezTo>
                  <a:pt x="370" y="1704"/>
                  <a:pt x="741" y="1731"/>
                  <a:pt x="1179" y="1588"/>
                </a:cubicBezTo>
                <a:cubicBezTo>
                  <a:pt x="1617" y="1445"/>
                  <a:pt x="2253" y="1082"/>
                  <a:pt x="2631" y="817"/>
                </a:cubicBezTo>
                <a:cubicBezTo>
                  <a:pt x="3009" y="552"/>
                  <a:pt x="3228" y="276"/>
                  <a:pt x="3447" y="0"/>
                </a:cubicBezTo>
              </a:path>
            </a:pathLst>
          </a:custGeom>
          <a:noFill/>
          <a:ln w="22225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AFD1E4-FDC0-6373-4D58-383A5D69AE36}"/>
              </a:ext>
            </a:extLst>
          </p:cNvPr>
          <p:cNvSpPr txBox="1"/>
          <p:nvPr/>
        </p:nvSpPr>
        <p:spPr>
          <a:xfrm>
            <a:off x="5515982" y="5514573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en-US" altLang="zh-CN" sz="2400" b="1" i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5EE192F-D17D-3872-F713-E0D214FE5550}"/>
              </a:ext>
            </a:extLst>
          </p:cNvPr>
          <p:cNvSpPr/>
          <p:nvPr/>
        </p:nvSpPr>
        <p:spPr>
          <a:xfrm>
            <a:off x="5700132" y="5903510"/>
            <a:ext cx="111125" cy="111125"/>
          </a:xfrm>
          <a:prstGeom prst="ellipse">
            <a:avLst/>
          </a:prstGeom>
          <a:solidFill>
            <a:srgbClr val="FF33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68F73B-50B6-1A87-2249-04AACD8671AB}"/>
              </a:ext>
            </a:extLst>
          </p:cNvPr>
          <p:cNvGrpSpPr/>
          <p:nvPr/>
        </p:nvGrpSpPr>
        <p:grpSpPr>
          <a:xfrm>
            <a:off x="6444671" y="3603223"/>
            <a:ext cx="841375" cy="2395537"/>
            <a:chOff x="2974" y="968"/>
            <a:chExt cx="530" cy="1509"/>
          </a:xfrm>
        </p:grpSpPr>
        <p:sp>
          <p:nvSpPr>
            <p:cNvPr id="18" name="直接连接符 17">
              <a:extLst>
                <a:ext uri="{FF2B5EF4-FFF2-40B4-BE49-F238E27FC236}">
                  <a16:creationId xmlns:a16="http://schemas.microsoft.com/office/drawing/2014/main" id="{EF734222-DCE5-35F2-B075-B07004F8CF8C}"/>
                </a:ext>
              </a:extLst>
            </p:cNvPr>
            <p:cNvSpPr/>
            <p:nvPr/>
          </p:nvSpPr>
          <p:spPr>
            <a:xfrm>
              <a:off x="3504" y="1162"/>
              <a:ext cx="0" cy="131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7B4AE4B1-BFD2-88F6-8501-0C9989EFAD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8788130"/>
                </p:ext>
              </p:extLst>
            </p:nvPr>
          </p:nvGraphicFramePr>
          <p:xfrm>
            <a:off x="2974" y="968"/>
            <a:ext cx="50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93480" imgH="228600" progId="Equation.DSMT4">
                    <p:embed/>
                  </p:oleObj>
                </mc:Choice>
                <mc:Fallback>
                  <p:oleObj name="Equation" r:id="rId3" imgW="393480" imgH="228600" progId="Equation.DSMT4">
                    <p:embed/>
                    <p:pic>
                      <p:nvPicPr>
                        <p:cNvPr id="468025" name="对象 468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" y="968"/>
                          <a:ext cx="500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825396D-DBA6-4441-EBD1-2F9EC7E46333}"/>
              </a:ext>
            </a:extLst>
          </p:cNvPr>
          <p:cNvGrpSpPr/>
          <p:nvPr/>
        </p:nvGrpSpPr>
        <p:grpSpPr>
          <a:xfrm>
            <a:off x="7149520" y="5949548"/>
            <a:ext cx="355600" cy="454025"/>
            <a:chOff x="2186" y="3723"/>
            <a:chExt cx="224" cy="286"/>
          </a:xfrm>
        </p:grpSpPr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4D97BEC8-CF72-8C94-92A2-1BFFCD08B53C}"/>
                </a:ext>
              </a:extLst>
            </p:cNvPr>
            <p:cNvGraphicFramePr/>
            <p:nvPr/>
          </p:nvGraphicFramePr>
          <p:xfrm>
            <a:off x="2186" y="3724"/>
            <a:ext cx="22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65100" imgH="228600" progId="Equation.DSMT4">
                    <p:embed/>
                  </p:oleObj>
                </mc:Choice>
                <mc:Fallback>
                  <p:oleObj r:id="rId5" imgW="165100" imgH="228600" progId="Equation.DSMT4">
                    <p:embed/>
                    <p:pic>
                      <p:nvPicPr>
                        <p:cNvPr id="468027" name="对象 4680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86" y="3724"/>
                          <a:ext cx="22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AC4E00B-C7D7-C181-3D38-D206B5A3CC7B}"/>
                </a:ext>
              </a:extLst>
            </p:cNvPr>
            <p:cNvSpPr/>
            <p:nvPr/>
          </p:nvSpPr>
          <p:spPr>
            <a:xfrm>
              <a:off x="2248" y="3723"/>
              <a:ext cx="48" cy="48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163B65-9A47-004A-FD49-7D83C7906216}"/>
              </a:ext>
            </a:extLst>
          </p:cNvPr>
          <p:cNvGrpSpPr/>
          <p:nvPr/>
        </p:nvGrpSpPr>
        <p:grpSpPr>
          <a:xfrm>
            <a:off x="6395457" y="3407960"/>
            <a:ext cx="1081088" cy="3095625"/>
            <a:chOff x="2943" y="845"/>
            <a:chExt cx="681" cy="1950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5DEDF06F-6422-413F-8FC0-F5C24D2E3E5B}"/>
                </a:ext>
              </a:extLst>
            </p:cNvPr>
            <p:cNvGraphicFramePr/>
            <p:nvPr/>
          </p:nvGraphicFramePr>
          <p:xfrm>
            <a:off x="3016" y="2432"/>
            <a:ext cx="21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52400" imgH="228600" progId="Equation.DSMT4">
                    <p:embed/>
                  </p:oleObj>
                </mc:Choice>
                <mc:Fallback>
                  <p:oleObj r:id="rId7" imgW="152400" imgH="228600" progId="Equation.DSMT4">
                    <p:embed/>
                    <p:pic>
                      <p:nvPicPr>
                        <p:cNvPr id="468030" name="对象 46802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016" y="2432"/>
                          <a:ext cx="21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直接连接符 24">
              <a:extLst>
                <a:ext uri="{FF2B5EF4-FFF2-40B4-BE49-F238E27FC236}">
                  <a16:creationId xmlns:a16="http://schemas.microsoft.com/office/drawing/2014/main" id="{7CE8B733-B2B3-10FB-63D8-83853F759005}"/>
                </a:ext>
              </a:extLst>
            </p:cNvPr>
            <p:cNvSpPr/>
            <p:nvPr/>
          </p:nvSpPr>
          <p:spPr>
            <a:xfrm flipH="1">
              <a:off x="2943" y="845"/>
              <a:ext cx="681" cy="1950"/>
            </a:xfrm>
            <a:prstGeom prst="line">
              <a:avLst/>
            </a:prstGeom>
            <a:ln w="22225" cap="flat" cmpd="sng">
              <a:solidFill>
                <a:srgbClr val="005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5D219B5-C3A9-4B72-E579-1D4F1AB020D3}"/>
              </a:ext>
            </a:extLst>
          </p:cNvPr>
          <p:cNvGrpSpPr/>
          <p:nvPr/>
        </p:nvGrpSpPr>
        <p:grpSpPr>
          <a:xfrm>
            <a:off x="5963890" y="4653138"/>
            <a:ext cx="768350" cy="1368426"/>
            <a:chOff x="2769" y="1686"/>
            <a:chExt cx="484" cy="862"/>
          </a:xfrm>
        </p:grpSpPr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53F6535D-F176-B319-5B59-5EC649278A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3252946"/>
                </p:ext>
              </p:extLst>
            </p:nvPr>
          </p:nvGraphicFramePr>
          <p:xfrm>
            <a:off x="2769" y="1686"/>
            <a:ext cx="48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80880" imgH="228600" progId="Equation.DSMT4">
                    <p:embed/>
                  </p:oleObj>
                </mc:Choice>
                <mc:Fallback>
                  <p:oleObj name="Equation" r:id="rId9" imgW="380880" imgH="228600" progId="Equation.DSMT4">
                    <p:embed/>
                    <p:pic>
                      <p:nvPicPr>
                        <p:cNvPr id="468033" name="对象 46803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769" y="1686"/>
                          <a:ext cx="484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直接连接符 27">
              <a:extLst>
                <a:ext uri="{FF2B5EF4-FFF2-40B4-BE49-F238E27FC236}">
                  <a16:creationId xmlns:a16="http://schemas.microsoft.com/office/drawing/2014/main" id="{FEF6D836-4A4A-97B5-9AD5-482E8BD63CD7}"/>
                </a:ext>
              </a:extLst>
            </p:cNvPr>
            <p:cNvSpPr/>
            <p:nvPr/>
          </p:nvSpPr>
          <p:spPr>
            <a:xfrm flipH="1">
              <a:off x="3162" y="1986"/>
              <a:ext cx="19" cy="56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FF811BD-5050-24DA-1411-0C1CA8FA07BE}"/>
              </a:ext>
            </a:extLst>
          </p:cNvPr>
          <p:cNvGrpSpPr/>
          <p:nvPr/>
        </p:nvGrpSpPr>
        <p:grpSpPr>
          <a:xfrm>
            <a:off x="5652120" y="4677960"/>
            <a:ext cx="1346200" cy="1709738"/>
            <a:chOff x="2472" y="1645"/>
            <a:chExt cx="848" cy="1077"/>
          </a:xfrm>
        </p:grpSpPr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CAEB2412-E0AE-4233-D690-354AB7B212D0}"/>
                </a:ext>
              </a:extLst>
            </p:cNvPr>
            <p:cNvGraphicFramePr/>
            <p:nvPr/>
          </p:nvGraphicFramePr>
          <p:xfrm>
            <a:off x="2584" y="2441"/>
            <a:ext cx="204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65100" imgH="228600" progId="Equation.DSMT4">
                    <p:embed/>
                  </p:oleObj>
                </mc:Choice>
                <mc:Fallback>
                  <p:oleObj r:id="rId11" imgW="165100" imgH="228600" progId="Equation.DSMT4">
                    <p:embed/>
                    <p:pic>
                      <p:nvPicPr>
                        <p:cNvPr id="468036" name="对象 46803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84" y="2441"/>
                          <a:ext cx="204" cy="2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直接连接符 30">
              <a:extLst>
                <a:ext uri="{FF2B5EF4-FFF2-40B4-BE49-F238E27FC236}">
                  <a16:creationId xmlns:a16="http://schemas.microsoft.com/office/drawing/2014/main" id="{9FF659E2-8BE1-EE7A-6C63-D3996EEB7D55}"/>
                </a:ext>
              </a:extLst>
            </p:cNvPr>
            <p:cNvSpPr/>
            <p:nvPr/>
          </p:nvSpPr>
          <p:spPr>
            <a:xfrm flipH="1">
              <a:off x="2472" y="1645"/>
              <a:ext cx="848" cy="1059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直接连接符 31">
            <a:extLst>
              <a:ext uri="{FF2B5EF4-FFF2-40B4-BE49-F238E27FC236}">
                <a16:creationId xmlns:a16="http://schemas.microsoft.com/office/drawing/2014/main" id="{11275E92-369C-3D53-915C-6A5928DA9671}"/>
              </a:ext>
            </a:extLst>
          </p:cNvPr>
          <p:cNvSpPr/>
          <p:nvPr/>
        </p:nvSpPr>
        <p:spPr>
          <a:xfrm>
            <a:off x="5935082" y="5860648"/>
            <a:ext cx="0" cy="144462"/>
          </a:xfrm>
          <a:prstGeom prst="line">
            <a:avLst/>
          </a:prstGeom>
          <a:ln w="19050" cap="flat" cmpd="sng">
            <a:solidFill>
              <a:srgbClr val="000000"/>
            </a:solidFill>
            <a:prstDash val="lg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7818BCC1-759A-4D46-1FB6-03125E88C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382361"/>
              </p:ext>
            </p:extLst>
          </p:nvPr>
        </p:nvGraphicFramePr>
        <p:xfrm>
          <a:off x="7447970" y="3552423"/>
          <a:ext cx="1063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583565" imgH="203200" progId="Equation.DSMT4">
                  <p:embed/>
                </p:oleObj>
              </mc:Choice>
              <mc:Fallback>
                <p:oleObj r:id="rId13" imgW="583565" imgH="203200" progId="Equation.DSMT4">
                  <p:embed/>
                  <p:pic>
                    <p:nvPicPr>
                      <p:cNvPr id="468045" name="对象 4680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47970" y="3552423"/>
                        <a:ext cx="106362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644D2CED-8844-BB0E-0CAB-B015B3BB8DD8}"/>
              </a:ext>
            </a:extLst>
          </p:cNvPr>
          <p:cNvSpPr txBox="1"/>
          <p:nvPr/>
        </p:nvSpPr>
        <p:spPr>
          <a:xfrm>
            <a:off x="117273" y="5282741"/>
            <a:ext cx="7479030" cy="6568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863600" indent="-863600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ea typeface="宋体" panose="02010600030101010101" pitchFamily="2" charset="-122"/>
              </a:rPr>
              <a:t>牛顿法迭代法又称为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切线法</a:t>
            </a:r>
            <a:r>
              <a:rPr lang="zh-CN" altLang="en-US" sz="2800" b="1" dirty="0">
                <a:ea typeface="宋体" panose="02010600030101010101" pitchFamily="2" charset="-122"/>
              </a:rPr>
              <a:t>。</a:t>
            </a:r>
            <a:endParaRPr lang="en-US" altLang="zh-CN" sz="2800" b="1" dirty="0">
              <a:solidFill>
                <a:srgbClr val="008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7B3A7F04-DC47-722A-3CAF-CF18A0178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23" y="1024566"/>
            <a:ext cx="79729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方程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y 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=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的根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*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是曲线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y 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=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与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轴交点的横坐标。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 </a:t>
            </a:r>
          </a:p>
        </p:txBody>
      </p:sp>
      <p:grpSp>
        <p:nvGrpSpPr>
          <p:cNvPr id="38" name="Group 78">
            <a:extLst>
              <a:ext uri="{FF2B5EF4-FFF2-40B4-BE49-F238E27FC236}">
                <a16:creationId xmlns:a16="http://schemas.microsoft.com/office/drawing/2014/main" id="{7DEABB0F-E2FE-7A2A-1868-0C5FD4050E4D}"/>
              </a:ext>
            </a:extLst>
          </p:cNvPr>
          <p:cNvGrpSpPr>
            <a:grpSpLocks/>
          </p:cNvGrpSpPr>
          <p:nvPr/>
        </p:nvGrpSpPr>
        <p:grpSpPr bwMode="auto">
          <a:xfrm>
            <a:off x="406809" y="4139004"/>
            <a:ext cx="3795714" cy="812800"/>
            <a:chOff x="2986" y="4237"/>
            <a:chExt cx="2391" cy="512"/>
          </a:xfrm>
        </p:grpSpPr>
        <p:graphicFrame>
          <p:nvGraphicFramePr>
            <p:cNvPr id="39" name="Object 67">
              <a:extLst>
                <a:ext uri="{FF2B5EF4-FFF2-40B4-BE49-F238E27FC236}">
                  <a16:creationId xmlns:a16="http://schemas.microsoft.com/office/drawing/2014/main" id="{278A3878-52E6-3D14-A908-8DE85528F2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6524450"/>
                </p:ext>
              </p:extLst>
            </p:nvPr>
          </p:nvGraphicFramePr>
          <p:xfrm>
            <a:off x="4025" y="4237"/>
            <a:ext cx="135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146300" imgH="812800" progId="Equation.DSMT4">
                    <p:embed/>
                  </p:oleObj>
                </mc:Choice>
                <mc:Fallback>
                  <p:oleObj name="Equation" r:id="rId15" imgW="2146300" imgH="812800" progId="Equation.DSMT4">
                    <p:embed/>
                    <p:pic>
                      <p:nvPicPr>
                        <p:cNvPr id="22544" name="Object 67">
                          <a:extLst>
                            <a:ext uri="{FF2B5EF4-FFF2-40B4-BE49-F238E27FC236}">
                              <a16:creationId xmlns:a16="http://schemas.microsoft.com/office/drawing/2014/main" id="{91F57867-6522-85CA-E4A3-39B7A1BAD2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5" y="4237"/>
                          <a:ext cx="1352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69">
              <a:extLst>
                <a:ext uri="{FF2B5EF4-FFF2-40B4-BE49-F238E27FC236}">
                  <a16:creationId xmlns:a16="http://schemas.microsoft.com/office/drawing/2014/main" id="{83669200-87A9-139C-9FF5-20A806D11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" y="4328"/>
              <a:ext cx="1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33FF"/>
                  </a:solidFill>
                  <a:latin typeface="楷体_GB2312" charset="-122"/>
                  <a:ea typeface="楷体_GB2312" charset="-122"/>
                </a:rPr>
                <a:t>迭代公式</a:t>
              </a:r>
            </a:p>
          </p:txBody>
        </p:sp>
      </p:grpSp>
      <p:sp>
        <p:nvSpPr>
          <p:cNvPr id="41" name="任意多边形 435226">
            <a:extLst>
              <a:ext uri="{FF2B5EF4-FFF2-40B4-BE49-F238E27FC236}">
                <a16:creationId xmlns:a16="http://schemas.microsoft.com/office/drawing/2014/main" id="{27705E5B-51A5-CE73-F0D6-93FCFDBE3826}"/>
              </a:ext>
            </a:extLst>
          </p:cNvPr>
          <p:cNvSpPr/>
          <p:nvPr/>
        </p:nvSpPr>
        <p:spPr>
          <a:xfrm>
            <a:off x="4311705" y="1957809"/>
            <a:ext cx="564515" cy="18669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270">
                <a:pos x="16200" y="0"/>
              </a:cxn>
              <a:cxn ang="180">
                <a:pos x="0" y="10800"/>
              </a:cxn>
              <a:cxn ang="90">
                <a:pos x="16200" y="21600"/>
              </a:cxn>
              <a:cxn ang="0">
                <a:pos x="21600" y="10800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80EE4A-FC85-C04A-0CBA-2F6A5DD9A43C}"/>
              </a:ext>
            </a:extLst>
          </p:cNvPr>
          <p:cNvSpPr txBox="1"/>
          <p:nvPr/>
        </p:nvSpPr>
        <p:spPr>
          <a:xfrm>
            <a:off x="1624810" y="3551081"/>
            <a:ext cx="15500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…………</a:t>
            </a:r>
          </a:p>
        </p:txBody>
      </p:sp>
      <p:sp>
        <p:nvSpPr>
          <p:cNvPr id="43" name="任意多边形 435241">
            <a:extLst>
              <a:ext uri="{FF2B5EF4-FFF2-40B4-BE49-F238E27FC236}">
                <a16:creationId xmlns:a16="http://schemas.microsoft.com/office/drawing/2014/main" id="{C6D1483F-7A1F-0B25-A21C-D00BF24E3302}"/>
              </a:ext>
            </a:extLst>
          </p:cNvPr>
          <p:cNvSpPr/>
          <p:nvPr/>
        </p:nvSpPr>
        <p:spPr>
          <a:xfrm>
            <a:off x="4318690" y="3032864"/>
            <a:ext cx="537210" cy="1778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270">
                <a:pos x="16200" y="0"/>
              </a:cxn>
              <a:cxn ang="180">
                <a:pos x="0" y="10800"/>
              </a:cxn>
              <a:cxn ang="90">
                <a:pos x="16200" y="21600"/>
              </a:cxn>
              <a:cxn ang="0">
                <a:pos x="21600" y="10800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4F992D4-C4DB-48BE-CA5C-E05E8C92C967}"/>
                  </a:ext>
                </a:extLst>
              </p:cNvPr>
              <p:cNvSpPr txBox="1"/>
              <p:nvPr/>
            </p:nvSpPr>
            <p:spPr>
              <a:xfrm>
                <a:off x="4664130" y="1582524"/>
                <a:ext cx="2970530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4F992D4-C4DB-48BE-CA5C-E05E8C92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30" y="1582524"/>
                <a:ext cx="2970530" cy="8540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1650F9C-2ED1-D7C4-42EE-202196501396}"/>
                  </a:ext>
                </a:extLst>
              </p:cNvPr>
              <p:cNvSpPr txBox="1"/>
              <p:nvPr/>
            </p:nvSpPr>
            <p:spPr>
              <a:xfrm>
                <a:off x="1203380" y="1580619"/>
                <a:ext cx="3246755" cy="8509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)−0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1650F9C-2ED1-D7C4-42EE-20219650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80" y="1580619"/>
                <a:ext cx="3246755" cy="8509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270EF62-FEB7-4252-1990-93E6D6535D58}"/>
                  </a:ext>
                </a:extLst>
              </p:cNvPr>
              <p:cNvSpPr txBox="1"/>
              <p:nvPr/>
            </p:nvSpPr>
            <p:spPr>
              <a:xfrm>
                <a:off x="1200840" y="2671549"/>
                <a:ext cx="3246755" cy="848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)−0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270EF62-FEB7-4252-1990-93E6D653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40" y="2671549"/>
                <a:ext cx="3246755" cy="84899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C8913F5-E6EC-A508-A07E-C30B8B63A58B}"/>
                  </a:ext>
                </a:extLst>
              </p:cNvPr>
              <p:cNvSpPr txBox="1"/>
              <p:nvPr/>
            </p:nvSpPr>
            <p:spPr>
              <a:xfrm>
                <a:off x="4676195" y="2660754"/>
                <a:ext cx="2970530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C8913F5-E6EC-A508-A07E-C30B8B63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195" y="2660754"/>
                <a:ext cx="2970530" cy="8540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DA35853-A01C-9D36-6D43-0D6531C442A8}"/>
                  </a:ext>
                </a:extLst>
              </p:cNvPr>
              <p:cNvSpPr txBox="1"/>
              <p:nvPr/>
            </p:nvSpPr>
            <p:spPr>
              <a:xfrm>
                <a:off x="1195549" y="5029366"/>
                <a:ext cx="4737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=0, 1, 2, ⋯)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DA35853-A01C-9D36-6D43-0D6531C4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49" y="5029366"/>
                <a:ext cx="4737886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DCFE261-AF23-2AA8-F61D-247A911B4BA1}"/>
                  </a:ext>
                </a:extLst>
              </p:cNvPr>
              <p:cNvSpPr txBox="1"/>
              <p:nvPr/>
            </p:nvSpPr>
            <p:spPr>
              <a:xfrm>
                <a:off x="1999689" y="6165947"/>
                <a:ext cx="274637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DCFE261-AF23-2AA8-F61D-247A911B4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89" y="6165947"/>
                <a:ext cx="2746375" cy="460375"/>
              </a:xfrm>
              <a:prstGeom prst="rect">
                <a:avLst/>
              </a:prstGeom>
              <a:blipFill>
                <a:blip r:embed="rId2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 Box 69">
            <a:extLst>
              <a:ext uri="{FF2B5EF4-FFF2-40B4-BE49-F238E27FC236}">
                <a16:creationId xmlns:a16="http://schemas.microsoft.com/office/drawing/2014/main" id="{F0C9E741-5840-5312-A181-97806445C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66" y="6183358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3333FF"/>
                </a:solidFill>
                <a:latin typeface="楷体_GB2312" charset="-122"/>
                <a:ea typeface="楷体_GB2312" charset="-122"/>
              </a:rPr>
              <a:t>迭代停止条件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B88138-F47B-B311-43A5-ED657AAB2E19}"/>
              </a:ext>
            </a:extLst>
          </p:cNvPr>
          <p:cNvSpPr txBox="1"/>
          <p:nvPr/>
        </p:nvSpPr>
        <p:spPr>
          <a:xfrm>
            <a:off x="6810058" y="42387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P91-92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1"/>
      <p:bldP spid="34" grpId="2"/>
      <p:bldP spid="36" grpId="0" autoUpdateAnimBg="0"/>
      <p:bldP spid="42" grpId="0"/>
      <p:bldP spid="44" grpId="0"/>
      <p:bldP spid="45" grpId="0"/>
      <p:bldP spid="46" grpId="0"/>
      <p:bldP spid="47" grpId="0"/>
      <p:bldP spid="49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C0943-A5A6-BCD1-037F-77836D93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FB76D3-4D5E-D397-440E-DF5E811E5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en-US" altLang="zh-CN" sz="3600" b="1" dirty="0">
                <a:ea typeface="宋体" panose="02010600030101010101" pitchFamily="2" charset="-122"/>
              </a:rPr>
              <a:t>3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(Newton-Raphson Method)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4024C-7E11-21D4-EB0F-1DF282E9A260}"/>
              </a:ext>
            </a:extLst>
          </p:cNvPr>
          <p:cNvSpPr txBox="1"/>
          <p:nvPr/>
        </p:nvSpPr>
        <p:spPr>
          <a:xfrm>
            <a:off x="286212" y="1082035"/>
            <a:ext cx="1019175" cy="460375"/>
          </a:xfrm>
          <a:prstGeom prst="rect">
            <a:avLst/>
          </a:prstGeom>
          <a:solidFill>
            <a:srgbClr val="D9FFD9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例 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4.7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669DE0-6DB9-7BA6-EC0A-5696F1F46DEA}"/>
                  </a:ext>
                </a:extLst>
              </p:cNvPr>
              <p:cNvSpPr txBox="1"/>
              <p:nvPr/>
            </p:nvSpPr>
            <p:spPr>
              <a:xfrm>
                <a:off x="718012" y="884650"/>
                <a:ext cx="8246476" cy="12113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用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迭代法求方程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−1=0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附近的根，允许误差为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−4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669DE0-6DB9-7BA6-EC0A-5696F1F46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2" y="884650"/>
                <a:ext cx="8246476" cy="1211357"/>
              </a:xfrm>
              <a:prstGeom prst="rect">
                <a:avLst/>
              </a:prstGeom>
              <a:blipFill>
                <a:blip r:embed="rId2"/>
                <a:stretch>
                  <a:fillRect l="-1183" b="-402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97B7326-9856-1421-2158-43F1C5880D11}"/>
              </a:ext>
            </a:extLst>
          </p:cNvPr>
          <p:cNvSpPr txBox="1"/>
          <p:nvPr/>
        </p:nvSpPr>
        <p:spPr>
          <a:xfrm>
            <a:off x="286212" y="2128604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CE9D91-5FBB-4F15-F502-14E0F2F934E2}"/>
              </a:ext>
            </a:extLst>
          </p:cNvPr>
          <p:cNvSpPr txBox="1"/>
          <p:nvPr/>
        </p:nvSpPr>
        <p:spPr>
          <a:xfrm>
            <a:off x="967249" y="2915369"/>
            <a:ext cx="3263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Cambria" panose="02040503050406030204" charset="0"/>
                <a:ea typeface="楷体_GB2312" pitchFamily="49" charset="-122"/>
                <a:cs typeface="Cambria" panose="02040503050406030204" charset="0"/>
                <a:sym typeface="Wingdings" panose="05000000000000000000" pitchFamily="2" charset="2"/>
              </a:rPr>
              <a:t>Newton</a:t>
            </a:r>
            <a:r>
              <a:rPr lang="en-US" altLang="zh-CN" sz="2400" i="1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迭代公式为</a:t>
            </a:r>
            <a:endParaRPr lang="zh-CN" altLang="en-US" sz="24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878B4A-421F-3C17-1474-21D86BDD908D}"/>
                  </a:ext>
                </a:extLst>
              </p:cNvPr>
              <p:cNvSpPr txBox="1"/>
              <p:nvPr/>
            </p:nvSpPr>
            <p:spPr>
              <a:xfrm>
                <a:off x="958994" y="3651334"/>
                <a:ext cx="255270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计算得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878B4A-421F-3C17-1474-21D86BDD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4" y="3651334"/>
                <a:ext cx="2552700" cy="460375"/>
              </a:xfrm>
              <a:prstGeom prst="rect">
                <a:avLst/>
              </a:prstGeom>
              <a:blipFill>
                <a:blip r:embed="rId3"/>
                <a:stretch>
                  <a:fillRect l="-3580" t="-10667" r="-1671" b="-30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D0CE40-7FCA-077C-90C3-8EDABFF2B3AB}"/>
                  </a:ext>
                </a:extLst>
              </p:cNvPr>
              <p:cNvSpPr txBox="1"/>
              <p:nvPr/>
            </p:nvSpPr>
            <p:spPr>
              <a:xfrm>
                <a:off x="942484" y="2126164"/>
                <a:ext cx="7018020" cy="4508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据题意，记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−1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，则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，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0D0CE40-7FCA-077C-90C3-8EDABFF2B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84" y="2126164"/>
                <a:ext cx="7018020" cy="450850"/>
              </a:xfrm>
              <a:prstGeom prst="rect">
                <a:avLst/>
              </a:prstGeom>
              <a:blipFill>
                <a:blip r:embed="rId4"/>
                <a:stretch>
                  <a:fillRect l="-869" b="-22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25EC4E-264E-2798-6B3C-0BB5F4917B22}"/>
                  </a:ext>
                </a:extLst>
              </p:cNvPr>
              <p:cNvSpPr txBox="1"/>
              <p:nvPr/>
            </p:nvSpPr>
            <p:spPr>
              <a:xfrm>
                <a:off x="3674889" y="2695659"/>
                <a:ext cx="3517900" cy="8572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25EC4E-264E-2798-6B3C-0BB5F491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89" y="2695659"/>
                <a:ext cx="3517900" cy="85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091C06F-911F-DB96-16D1-65030A66210E}"/>
                  </a:ext>
                </a:extLst>
              </p:cNvPr>
              <p:cNvSpPr txBox="1"/>
              <p:nvPr/>
            </p:nvSpPr>
            <p:spPr>
              <a:xfrm>
                <a:off x="967249" y="5750009"/>
                <a:ext cx="6333490" cy="775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≈0.5671.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091C06F-911F-DB96-16D1-65030A66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49" y="5750009"/>
                <a:ext cx="6333490" cy="775335"/>
              </a:xfrm>
              <a:prstGeom prst="rect">
                <a:avLst/>
              </a:prstGeom>
              <a:blipFill>
                <a:blip r:embed="rId6"/>
                <a:stretch>
                  <a:fillRect l="-1540" b="-15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129F6E4-8445-850E-D3C6-77DEA8AF1B75}"/>
                  </a:ext>
                </a:extLst>
              </p:cNvPr>
              <p:cNvSpPr txBox="1"/>
              <p:nvPr/>
            </p:nvSpPr>
            <p:spPr>
              <a:xfrm>
                <a:off x="1979712" y="4190253"/>
                <a:ext cx="5133975" cy="8572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=0.57102,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129F6E4-8445-850E-D3C6-77DEA8AF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90253"/>
                <a:ext cx="5133975" cy="8572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14643A-AF2E-B34A-4F96-922AB7714BD3}"/>
                  </a:ext>
                </a:extLst>
              </p:cNvPr>
              <p:cNvSpPr txBox="1"/>
              <p:nvPr/>
            </p:nvSpPr>
            <p:spPr>
              <a:xfrm>
                <a:off x="2096854" y="5200873"/>
                <a:ext cx="48240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=0.56716,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=0.56714.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14643A-AF2E-B34A-4F96-922AB7714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854" y="5200873"/>
                <a:ext cx="4824095" cy="46037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5C171598-4F5E-B987-B539-B8B87BFA3847}"/>
              </a:ext>
            </a:extLst>
          </p:cNvPr>
          <p:cNvSpPr txBox="1"/>
          <p:nvPr/>
        </p:nvSpPr>
        <p:spPr>
          <a:xfrm>
            <a:off x="7192789" y="4560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0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3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8C6608A-CB3F-C4F2-77A0-D49A6C9D6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8297863" cy="487363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牛顿法迭代法的收敛图示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09323" name="Group 75">
            <a:extLst>
              <a:ext uri="{FF2B5EF4-FFF2-40B4-BE49-F238E27FC236}">
                <a16:creationId xmlns:a16="http://schemas.microsoft.com/office/drawing/2014/main" id="{1DA12B83-A48C-E3FD-B889-987D3094D494}"/>
              </a:ext>
            </a:extLst>
          </p:cNvPr>
          <p:cNvGrpSpPr>
            <a:grpSpLocks/>
          </p:cNvGrpSpPr>
          <p:nvPr/>
        </p:nvGrpSpPr>
        <p:grpSpPr bwMode="auto">
          <a:xfrm>
            <a:off x="468312" y="1124488"/>
            <a:ext cx="8064501" cy="866776"/>
            <a:chOff x="464" y="2719"/>
            <a:chExt cx="5080" cy="546"/>
          </a:xfrm>
        </p:grpSpPr>
        <p:sp>
          <p:nvSpPr>
            <p:cNvPr id="22542" name="Text Box 71">
              <a:extLst>
                <a:ext uri="{FF2B5EF4-FFF2-40B4-BE49-F238E27FC236}">
                  <a16:creationId xmlns:a16="http://schemas.microsoft.com/office/drawing/2014/main" id="{9AE33D7A-8A55-106F-C426-B4C6F53B3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" y="2742"/>
              <a:ext cx="508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</a:rPr>
                <a:t>只要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</a:rPr>
                <a:t>f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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400" b="1" baseline="30000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1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，每一步迭代都有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( 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b="1" i="1" baseline="-25000" dirty="0" err="1">
                  <a:latin typeface="Times New Roman" panose="02020603050405020304" pitchFamily="18" charset="0"/>
                  <a:ea typeface="楷体_GB2312" charset="-122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)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 0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， 而且                    ，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则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x*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就是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的根。</a:t>
              </a:r>
            </a:p>
          </p:txBody>
        </p:sp>
        <p:graphicFrame>
          <p:nvGraphicFramePr>
            <p:cNvPr id="22543" name="Object 70">
              <a:extLst>
                <a:ext uri="{FF2B5EF4-FFF2-40B4-BE49-F238E27FC236}">
                  <a16:creationId xmlns:a16="http://schemas.microsoft.com/office/drawing/2014/main" id="{0CA5882E-7A70-3637-753A-4E5954B5D7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6375459"/>
                </p:ext>
              </p:extLst>
            </p:nvPr>
          </p:nvGraphicFramePr>
          <p:xfrm>
            <a:off x="4443" y="2719"/>
            <a:ext cx="91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95280" imgH="520560" progId="Equation.DSMT4">
                    <p:embed/>
                  </p:oleObj>
                </mc:Choice>
                <mc:Fallback>
                  <p:oleObj name="Equation" r:id="rId2" imgW="1295280" imgH="52056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3" y="2719"/>
                          <a:ext cx="91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029CA2D-BF89-CD24-6A47-7E6374D9E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0427"/>
            <a:ext cx="9144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BB0F5D-E6A1-9255-D2F7-CF9E2836E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  牛顿迭代法收敛的充分条件</a:t>
            </a:r>
          </a:p>
        </p:txBody>
      </p:sp>
      <p:sp>
        <p:nvSpPr>
          <p:cNvPr id="311302" name="Text Box 6">
            <a:extLst>
              <a:ext uri="{FF2B5EF4-FFF2-40B4-BE49-F238E27FC236}">
                <a16:creationId xmlns:a16="http://schemas.microsoft.com/office/drawing/2014/main" id="{1F0B8BF3-7B06-559A-8494-577CBED13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6975"/>
            <a:ext cx="81534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             （</a:t>
            </a:r>
            <a:r>
              <a:rPr kumimoji="1" lang="zh-CN" altLang="en-US" sz="2400" b="1" dirty="0">
                <a:solidFill>
                  <a:srgbClr val="339933"/>
                </a:solidFill>
                <a:latin typeface="Times New Roman" panose="02020603050405020304" pitchFamily="18" charset="0"/>
                <a:ea typeface="楷体_GB2312" charset="-122"/>
              </a:rPr>
              <a:t>牛顿迭代法收敛的充分条件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）</a:t>
            </a:r>
            <a:endParaRPr kumimoji="1" lang="en-US" altLang="zh-CN" sz="2400" b="1" dirty="0">
              <a:latin typeface="Times New Roman" panose="02020603050405020304" pitchFamily="18" charset="0"/>
              <a:ea typeface="楷体_GB231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设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C</a:t>
            </a:r>
            <a:r>
              <a:rPr kumimoji="1" lang="en-US" altLang="zh-CN" sz="2400" b="1" baseline="30000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，即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上有二阶连续导数，若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(1)  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&lt; 0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(2)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在整个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上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'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"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的符号均保持不变，且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'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 0</a:t>
            </a:r>
            <a:endParaRPr kumimoji="1" lang="zh-CN" altLang="en-US" sz="2400" b="1" dirty="0">
              <a:latin typeface="Times New Roman" panose="02020603050405020304" pitchFamily="18" charset="0"/>
              <a:ea typeface="楷体_GB231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(3)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选取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使得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"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&gt; 0</a:t>
            </a:r>
            <a:endParaRPr kumimoji="1" lang="zh-CN" altLang="en-US" sz="2400" b="1" dirty="0">
              <a:latin typeface="Times New Roman" panose="02020603050405020304" pitchFamily="18" charset="0"/>
              <a:ea typeface="楷体_GB231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则牛顿迭代法产生的序列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{ 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i="1" baseline="-25000" dirty="0" err="1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}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收敛到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上的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唯一解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，且收敛阶是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，即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二阶收敛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311303" name="AutoShape 7">
            <a:extLst>
              <a:ext uri="{FF2B5EF4-FFF2-40B4-BE49-F238E27FC236}">
                <a16:creationId xmlns:a16="http://schemas.microsoft.com/office/drawing/2014/main" id="{C819C80D-12E6-9852-CCF8-5B1CBC3E3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2276475"/>
            <a:ext cx="1371600" cy="685800"/>
          </a:xfrm>
          <a:prstGeom prst="wedgeEllipseCallout">
            <a:avLst>
              <a:gd name="adj1" fmla="val -150472"/>
              <a:gd name="adj2" fmla="val 8310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有根</a:t>
            </a:r>
          </a:p>
        </p:txBody>
      </p:sp>
      <p:sp>
        <p:nvSpPr>
          <p:cNvPr id="311305" name="AutoShape 9">
            <a:extLst>
              <a:ext uri="{FF2B5EF4-FFF2-40B4-BE49-F238E27FC236}">
                <a16:creationId xmlns:a16="http://schemas.microsoft.com/office/drawing/2014/main" id="{E980CE8C-7E0A-7B26-FC11-97601BD5F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73463"/>
            <a:ext cx="3306763" cy="998537"/>
          </a:xfrm>
          <a:prstGeom prst="wedgeEllipseCallout">
            <a:avLst>
              <a:gd name="adj1" fmla="val -66606"/>
              <a:gd name="adj2" fmla="val -48264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charset="-122"/>
              </a:rPr>
              <a:t>产生的序列单调有界，保证收敛。</a:t>
            </a:r>
          </a:p>
        </p:txBody>
      </p:sp>
      <p:grpSp>
        <p:nvGrpSpPr>
          <p:cNvPr id="311321" name="Group 25">
            <a:extLst>
              <a:ext uri="{FF2B5EF4-FFF2-40B4-BE49-F238E27FC236}">
                <a16:creationId xmlns:a16="http://schemas.microsoft.com/office/drawing/2014/main" id="{4489CBBA-0756-54ED-1D7A-0F2C2D873D6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981075"/>
            <a:ext cx="1152376" cy="706438"/>
            <a:chOff x="340" y="709"/>
            <a:chExt cx="1141" cy="384"/>
          </a:xfrm>
        </p:grpSpPr>
        <p:sp>
          <p:nvSpPr>
            <p:cNvPr id="23559" name="AutoShape 5" descr="白色大理石">
              <a:extLst>
                <a:ext uri="{FF2B5EF4-FFF2-40B4-BE49-F238E27FC236}">
                  <a16:creationId xmlns:a16="http://schemas.microsoft.com/office/drawing/2014/main" id="{DE40A791-F6CA-B62C-DD93-E756C5378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709"/>
              <a:ext cx="1141" cy="384"/>
            </a:xfrm>
            <a:prstGeom prst="bevel">
              <a:avLst>
                <a:gd name="adj" fmla="val 125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Times New Roman" panose="02020603050405020304" pitchFamily="18" charset="0"/>
                <a:ea typeface="楷体_GB2312" charset="-122"/>
              </a:endParaRPr>
            </a:p>
          </p:txBody>
        </p:sp>
        <p:sp>
          <p:nvSpPr>
            <p:cNvPr id="23560" name="Text Box 23">
              <a:extLst>
                <a:ext uri="{FF2B5EF4-FFF2-40B4-BE49-F238E27FC236}">
                  <a16:creationId xmlns:a16="http://schemas.microsoft.com/office/drawing/2014/main" id="{346BD181-136D-F64B-6D4B-C3B5BE2C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" y="754"/>
              <a:ext cx="958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 dirty="0">
                  <a:latin typeface="Times New Roman" panose="02020603050405020304" pitchFamily="18" charset="0"/>
                  <a:ea typeface="楷体_GB2312" charset="-122"/>
                </a:rPr>
                <a:t>定理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1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1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2" grpId="0" autoUpdateAnimBg="0"/>
      <p:bldP spid="311303" grpId="0" animBg="1" autoUpdateAnimBg="0"/>
      <p:bldP spid="31130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F2E2ACD-2381-4794-5A6D-6045CF46C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314372" name="AutoShape 4" descr="再生纸">
            <a:extLst>
              <a:ext uri="{FF2B5EF4-FFF2-40B4-BE49-F238E27FC236}">
                <a16:creationId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314376" name="Object 8">
            <a:extLst>
              <a:ext uri="{FF2B5EF4-FFF2-40B4-BE49-F238E27FC236}">
                <a16:creationId xmlns:a16="http://schemas.microsoft.com/office/drawing/2014/main" id="{430B5766-0202-8ABE-7274-893C35C3301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Line 13">
            <a:extLst>
              <a:ext uri="{FF2B5EF4-FFF2-40B4-BE49-F238E27FC236}">
                <a16:creationId xmlns:a16="http://schemas.microsoft.com/office/drawing/2014/main" id="{94431953-A2EC-5C1E-521B-E83785464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82" name="Oval 14">
            <a:extLst>
              <a:ext uri="{FF2B5EF4-FFF2-40B4-BE49-F238E27FC236}">
                <a16:creationId xmlns:a16="http://schemas.microsoft.com/office/drawing/2014/main" id="{4FAC034F-C6B9-5DF2-5B2F-C75663ED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14383" name="Oval 15">
            <a:extLst>
              <a:ext uri="{FF2B5EF4-FFF2-40B4-BE49-F238E27FC236}">
                <a16:creationId xmlns:a16="http://schemas.microsoft.com/office/drawing/2014/main" id="{2F732B7C-2DA6-F4F8-2314-4F9E758C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14384" name="Oval 16">
            <a:extLst>
              <a:ext uri="{FF2B5EF4-FFF2-40B4-BE49-F238E27FC236}">
                <a16:creationId xmlns:a16="http://schemas.microsoft.com/office/drawing/2014/main" id="{01E80E86-122F-4CF5-8988-B4CD1DEDA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14385" name="Object 17">
            <a:extLst>
              <a:ext uri="{FF2B5EF4-FFF2-40B4-BE49-F238E27FC236}">
                <a16:creationId xmlns:a16="http://schemas.microsoft.com/office/drawing/2014/main" id="{59C8E39B-9BEC-E8D9-5F3B-DF67E3808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86" name="Object 18">
            <a:extLst>
              <a:ext uri="{FF2B5EF4-FFF2-40B4-BE49-F238E27FC236}">
                <a16:creationId xmlns:a16="http://schemas.microsoft.com/office/drawing/2014/main" id="{6CCE3012-19A7-D2A9-3E65-887136EF82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87" name="Object 19">
            <a:extLst>
              <a:ext uri="{FF2B5EF4-FFF2-40B4-BE49-F238E27FC236}">
                <a16:creationId xmlns:a16="http://schemas.microsoft.com/office/drawing/2014/main" id="{E6752765-5BA1-2FC3-586C-7DF648DD80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88" name="AutoShape 20">
            <a:extLst>
              <a:ext uri="{FF2B5EF4-FFF2-40B4-BE49-F238E27FC236}">
                <a16:creationId xmlns:a16="http://schemas.microsoft.com/office/drawing/2014/main" id="{710AD12F-73DD-5C5E-53BC-9752CBE51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97425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314389" name="AutoShape 21">
            <a:extLst>
              <a:ext uri="{FF2B5EF4-FFF2-40B4-BE49-F238E27FC236}">
                <a16:creationId xmlns:a16="http://schemas.microsoft.com/office/drawing/2014/main" id="{954184CC-801D-75E4-1C69-A9976A4F8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437063"/>
            <a:ext cx="1655763" cy="504825"/>
          </a:xfrm>
          <a:prstGeom prst="wedgeEllipseCallout">
            <a:avLst>
              <a:gd name="adj1" fmla="val -22194"/>
              <a:gd name="adj2" fmla="val -184593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拐点</a:t>
            </a:r>
          </a:p>
        </p:txBody>
      </p:sp>
      <p:sp>
        <p:nvSpPr>
          <p:cNvPr id="314390" name="AutoShape 22">
            <a:extLst>
              <a:ext uri="{FF2B5EF4-FFF2-40B4-BE49-F238E27FC236}">
                <a16:creationId xmlns:a16="http://schemas.microsoft.com/office/drawing/2014/main" id="{DB35B5A4-2638-9515-0DBD-CF86052A2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060575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pSp>
        <p:nvGrpSpPr>
          <p:cNvPr id="314393" name="Group 25">
            <a:extLst>
              <a:ext uri="{FF2B5EF4-FFF2-40B4-BE49-F238E27FC236}">
                <a16:creationId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25623" name="Rectangle 23">
              <a:extLst>
                <a:ext uri="{FF2B5EF4-FFF2-40B4-BE49-F238E27FC236}">
                  <a16:creationId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5624" name="Text Box 24">
              <a:extLst>
                <a:ext uri="{FF2B5EF4-FFF2-40B4-BE49-F238E27FC236}">
                  <a16:creationId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314394" name="Object 26">
            <a:extLst>
              <a:ext uri="{FF2B5EF4-FFF2-40B4-BE49-F238E27FC236}">
                <a16:creationId xmlns:a16="http://schemas.microsoft.com/office/drawing/2014/main" id="{5E35B08A-44F9-3C9A-DEFD-2BDEAFC2C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725" y="3621088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195" imgH="330057" progId="Equation.DSMT4">
                  <p:embed/>
                </p:oleObj>
              </mc:Choice>
              <mc:Fallback>
                <p:oleObj name="Equation" r:id="rId11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3621088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6" name="Line 28">
            <a:extLst>
              <a:ext uri="{FF2B5EF4-FFF2-40B4-BE49-F238E27FC236}">
                <a16:creationId xmlns:a16="http://schemas.microsoft.com/office/drawing/2014/main" id="{E182AF47-F3B6-4342-9FD6-F123756EF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02" name="AutoShape 34">
            <a:extLst>
              <a:ext uri="{FF2B5EF4-FFF2-40B4-BE49-F238E27FC236}">
                <a16:creationId xmlns:a16="http://schemas.microsoft.com/office/drawing/2014/main" id="{DC1945AC-EE1D-69B8-4A51-28DD5B008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446588"/>
            <a:ext cx="2520950" cy="1295400"/>
          </a:xfrm>
          <a:prstGeom prst="wedgeEllipseCallout">
            <a:avLst>
              <a:gd name="adj1" fmla="val 40185"/>
              <a:gd name="adj2" fmla="val -83532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)&lt;0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f"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>
                <a:ea typeface="宋体" panose="02010600030101010101" pitchFamily="2" charset="-122"/>
              </a:rPr>
              <a:t>，</a:t>
            </a:r>
            <a:r>
              <a:rPr lang="zh-CN" altLang="en-US" sz="2000" b="1">
                <a:ea typeface="宋体" panose="02010600030101010101" pitchFamily="2" charset="-122"/>
              </a:rPr>
              <a:t>并不满足条件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</a:p>
        </p:txBody>
      </p:sp>
      <p:graphicFrame>
        <p:nvGraphicFramePr>
          <p:cNvPr id="314403" name="Object 35">
            <a:extLst>
              <a:ext uri="{FF2B5EF4-FFF2-40B4-BE49-F238E27FC236}">
                <a16:creationId xmlns:a16="http://schemas.microsoft.com/office/drawing/2014/main" id="{A42F2DB1-A435-06D0-6298-50FB0122CF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3112" imgH="241195" progId="Equation.DSMT4">
                  <p:embed/>
                </p:oleObj>
              </mc:Choice>
              <mc:Fallback>
                <p:oleObj name="Equation" r:id="rId13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04" name="Object 36">
            <a:extLst>
              <a:ext uri="{FF2B5EF4-FFF2-40B4-BE49-F238E27FC236}">
                <a16:creationId xmlns:a16="http://schemas.microsoft.com/office/drawing/2014/main" id="{236F0C5C-6413-F863-4B03-C006E3F21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646" imgH="241091" progId="Equation.DSMT4">
                  <p:embed/>
                </p:oleObj>
              </mc:Choice>
              <mc:Fallback>
                <p:oleObj name="Equation" r:id="rId15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5C7CC8-5640-A3B2-A93B-89A24DBA3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5949950"/>
            <a:ext cx="6340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最终收敛，说明定理只是充分而非必要条件。</a:t>
            </a:r>
          </a:p>
        </p:txBody>
      </p:sp>
      <p:sp>
        <p:nvSpPr>
          <p:cNvPr id="25622" name="TextBox 2">
            <a:extLst>
              <a:ext uri="{FF2B5EF4-FFF2-40B4-BE49-F238E27FC236}">
                <a16:creationId xmlns:a16="http://schemas.microsoft.com/office/drawing/2014/main" id="{36D39C13-E249-C64D-FE7D-E2FD1B72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1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1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 autoUpdateAnimBg="0"/>
      <p:bldP spid="314382" grpId="0" animBg="1"/>
      <p:bldP spid="314383" grpId="0" animBg="1"/>
      <p:bldP spid="314384" grpId="0" animBg="1"/>
      <p:bldP spid="314388" grpId="0" animBg="1"/>
      <p:bldP spid="314389" grpId="0" animBg="1"/>
      <p:bldP spid="314390" grpId="0" animBg="1"/>
      <p:bldP spid="314402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C046F91-813D-9B6B-7895-9C339DE95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6627" name="AutoShape 4" descr="再生纸">
            <a:extLst>
              <a:ext uri="{FF2B5EF4-FFF2-40B4-BE49-F238E27FC236}">
                <a16:creationId xmlns:a16="http://schemas.microsoft.com/office/drawing/2014/main" id="{02393921-4B60-0779-195B-4DB50A3F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26628" name="Object 8">
            <a:extLst>
              <a:ext uri="{FF2B5EF4-FFF2-40B4-BE49-F238E27FC236}">
                <a16:creationId xmlns:a16="http://schemas.microsoft.com/office/drawing/2014/main" id="{CD944F7F-9231-6B8A-94D5-E1823178C6B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Line 13">
            <a:extLst>
              <a:ext uri="{FF2B5EF4-FFF2-40B4-BE49-F238E27FC236}">
                <a16:creationId xmlns:a16="http://schemas.microsoft.com/office/drawing/2014/main" id="{3E7AAA64-31F6-8E21-46C9-2E78C1AB4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0" name="Oval 14">
            <a:extLst>
              <a:ext uri="{FF2B5EF4-FFF2-40B4-BE49-F238E27FC236}">
                <a16:creationId xmlns:a16="http://schemas.microsoft.com/office/drawing/2014/main" id="{3F854625-EC87-DC41-9A3A-F20AF73D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31" name="Oval 15">
            <a:extLst>
              <a:ext uri="{FF2B5EF4-FFF2-40B4-BE49-F238E27FC236}">
                <a16:creationId xmlns:a16="http://schemas.microsoft.com/office/drawing/2014/main" id="{58A1F6A4-26A3-83A0-2BF0-C9D425EDF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32" name="Oval 16">
            <a:extLst>
              <a:ext uri="{FF2B5EF4-FFF2-40B4-BE49-F238E27FC236}">
                <a16:creationId xmlns:a16="http://schemas.microsoft.com/office/drawing/2014/main" id="{EE0C5824-BA1E-D002-9D11-EE424E049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6633" name="Object 17">
            <a:extLst>
              <a:ext uri="{FF2B5EF4-FFF2-40B4-BE49-F238E27FC236}">
                <a16:creationId xmlns:a16="http://schemas.microsoft.com/office/drawing/2014/main" id="{DEC8303F-74A7-AA56-9C92-B79B4145F7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4" name="Object 18">
            <a:extLst>
              <a:ext uri="{FF2B5EF4-FFF2-40B4-BE49-F238E27FC236}">
                <a16:creationId xmlns:a16="http://schemas.microsoft.com/office/drawing/2014/main" id="{0AA1E10B-60F5-CD81-6EFA-6F30AAC2C7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Object 19">
            <a:extLst>
              <a:ext uri="{FF2B5EF4-FFF2-40B4-BE49-F238E27FC236}">
                <a16:creationId xmlns:a16="http://schemas.microsoft.com/office/drawing/2014/main" id="{1449FF00-B9D0-5899-4756-34105731B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AutoShape 20">
            <a:extLst>
              <a:ext uri="{FF2B5EF4-FFF2-40B4-BE49-F238E27FC236}">
                <a16:creationId xmlns:a16="http://schemas.microsoft.com/office/drawing/2014/main" id="{98DB8F23-8E82-13B0-2D57-A2D6BD7C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97425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26637" name="AutoShape 21">
            <a:extLst>
              <a:ext uri="{FF2B5EF4-FFF2-40B4-BE49-F238E27FC236}">
                <a16:creationId xmlns:a16="http://schemas.microsoft.com/office/drawing/2014/main" id="{469E3CD6-B16D-FAD2-CEFF-9FF5924B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437063"/>
            <a:ext cx="1655763" cy="504825"/>
          </a:xfrm>
          <a:prstGeom prst="wedgeEllipseCallout">
            <a:avLst>
              <a:gd name="adj1" fmla="val -22194"/>
              <a:gd name="adj2" fmla="val -184593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拐点</a:t>
            </a:r>
          </a:p>
        </p:txBody>
      </p:sp>
      <p:sp>
        <p:nvSpPr>
          <p:cNvPr id="26638" name="AutoShape 22">
            <a:extLst>
              <a:ext uri="{FF2B5EF4-FFF2-40B4-BE49-F238E27FC236}">
                <a16:creationId xmlns:a16="http://schemas.microsoft.com/office/drawing/2014/main" id="{0A4C6AE6-B485-139D-824F-5BA0B98E2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060575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pSp>
        <p:nvGrpSpPr>
          <p:cNvPr id="26639" name="Group 25">
            <a:extLst>
              <a:ext uri="{FF2B5EF4-FFF2-40B4-BE49-F238E27FC236}">
                <a16:creationId xmlns:a16="http://schemas.microsoft.com/office/drawing/2014/main" id="{DD632712-3029-93EF-B1DF-0F1482A91638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26648" name="Rectangle 23">
              <a:extLst>
                <a:ext uri="{FF2B5EF4-FFF2-40B4-BE49-F238E27FC236}">
                  <a16:creationId xmlns:a16="http://schemas.microsoft.com/office/drawing/2014/main" id="{2B15137B-70BD-3DCA-A723-EC5BC74C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上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6649" name="Text Box 24">
              <a:extLst>
                <a:ext uri="{FF2B5EF4-FFF2-40B4-BE49-F238E27FC236}">
                  <a16:creationId xmlns:a16="http://schemas.microsoft.com/office/drawing/2014/main" id="{4D1DD26C-B66B-141B-F21A-B9FC3009E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26640" name="Object 26">
            <a:extLst>
              <a:ext uri="{FF2B5EF4-FFF2-40B4-BE49-F238E27FC236}">
                <a16:creationId xmlns:a16="http://schemas.microsoft.com/office/drawing/2014/main" id="{41CD0467-397A-497E-8A29-E3EC43D55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725" y="3621088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195" imgH="330057" progId="Equation.DSMT4">
                  <p:embed/>
                </p:oleObj>
              </mc:Choice>
              <mc:Fallback>
                <p:oleObj name="Equation" r:id="rId11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3621088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Line 28">
            <a:extLst>
              <a:ext uri="{FF2B5EF4-FFF2-40B4-BE49-F238E27FC236}">
                <a16:creationId xmlns:a16="http://schemas.microsoft.com/office/drawing/2014/main" id="{A4517786-F8B7-7B0F-C9BC-0639A1A1D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97" name="Line 29">
            <a:extLst>
              <a:ext uri="{FF2B5EF4-FFF2-40B4-BE49-F238E27FC236}">
                <a16:creationId xmlns:a16="http://schemas.microsoft.com/office/drawing/2014/main" id="{FB5C07FE-9012-FF78-52D0-19334FBB75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5225" y="3933825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398" name="Object 30">
            <a:extLst>
              <a:ext uri="{FF2B5EF4-FFF2-40B4-BE49-F238E27FC236}">
                <a16:creationId xmlns:a16="http://schemas.microsoft.com/office/drawing/2014/main" id="{3D9EA3A5-2340-D2C4-785B-269DD0EEA2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88" y="3886200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5806" imgH="330057" progId="Equation.DSMT4">
                  <p:embed/>
                </p:oleObj>
              </mc:Choice>
              <mc:Fallback>
                <p:oleObj name="Equation" r:id="rId13" imgW="215806" imgH="330057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886200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35">
            <a:extLst>
              <a:ext uri="{FF2B5EF4-FFF2-40B4-BE49-F238E27FC236}">
                <a16:creationId xmlns:a16="http://schemas.microsoft.com/office/drawing/2014/main" id="{032B2DFE-9DB8-44AB-DD5A-6BACA88AD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3112" imgH="241195" progId="Equation.DSMT4">
                  <p:embed/>
                </p:oleObj>
              </mc:Choice>
              <mc:Fallback>
                <p:oleObj name="Equation" r:id="rId15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5" name="Object 36">
            <a:extLst>
              <a:ext uri="{FF2B5EF4-FFF2-40B4-BE49-F238E27FC236}">
                <a16:creationId xmlns:a16="http://schemas.microsoft.com/office/drawing/2014/main" id="{D03F3AB8-FC61-A676-E321-5343B907F6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7646" imgH="241091" progId="Equation.DSMT4">
                  <p:embed/>
                </p:oleObj>
              </mc:Choice>
              <mc:Fallback>
                <p:oleObj name="Equation" r:id="rId17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utoShape 38">
            <a:extLst>
              <a:ext uri="{FF2B5EF4-FFF2-40B4-BE49-F238E27FC236}">
                <a16:creationId xmlns:a16="http://schemas.microsoft.com/office/drawing/2014/main" id="{D6FD6A95-5B39-604A-478E-11FD07A42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76788"/>
            <a:ext cx="3095625" cy="1223962"/>
          </a:xfrm>
          <a:prstGeom prst="wedgeEllipseCallout">
            <a:avLst>
              <a:gd name="adj1" fmla="val 2361"/>
              <a:gd name="adj2" fmla="val -97861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f"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 dirty="0">
                <a:ea typeface="宋体" panose="02010600030101010101" pitchFamily="2" charset="-122"/>
              </a:rPr>
              <a:t>，在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000" b="1" dirty="0">
                <a:ea typeface="宋体" panose="02010600030101010101" pitchFamily="2" charset="-122"/>
              </a:rPr>
              <a:t>上满足 定理要求</a:t>
            </a:r>
          </a:p>
        </p:txBody>
      </p:sp>
      <p:sp>
        <p:nvSpPr>
          <p:cNvPr id="26647" name="TextBox 53">
            <a:extLst>
              <a:ext uri="{FF2B5EF4-FFF2-40B4-BE49-F238E27FC236}">
                <a16:creationId xmlns:a16="http://schemas.microsoft.com/office/drawing/2014/main" id="{AAE1ABFA-2660-E08C-AB7D-3484F66D5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66971-0D11-3F71-E2AA-51A09BBB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7C7EF2FF-8511-E34F-5153-041D72572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课程资料下载</a:t>
            </a:r>
          </a:p>
        </p:txBody>
      </p:sp>
      <p:sp>
        <p:nvSpPr>
          <p:cNvPr id="6148" name="灯片编号占位符 2">
            <a:extLst>
              <a:ext uri="{FF2B5EF4-FFF2-40B4-BE49-F238E27FC236}">
                <a16:creationId xmlns:a16="http://schemas.microsoft.com/office/drawing/2014/main" id="{F6FF8419-BC91-AF37-0540-72F1FF08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2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8E21D9-F918-BC91-923A-F9300E819D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zh-CN" altLang="en-US" sz="4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学校平台：蕴瑜课堂</a:t>
            </a:r>
            <a:endParaRPr lang="en-US" altLang="zh-CN" sz="44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4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4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hlinkClick r:id="rId3"/>
              </a:rPr>
              <a:t>https://courses.gdut.edu.cn/</a:t>
            </a:r>
            <a:endParaRPr lang="en-US" altLang="zh-CN" sz="44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44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44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2F038A0-9D6E-5A63-41F6-F366ED5F0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7651" name="AutoShape 4" descr="再生纸">
            <a:extLst>
              <a:ext uri="{FF2B5EF4-FFF2-40B4-BE49-F238E27FC236}">
                <a16:creationId xmlns:a16="http://schemas.microsoft.com/office/drawing/2014/main" id="{1C3C9363-A397-30F6-2AC7-F59CFA488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27652" name="Object 8">
            <a:extLst>
              <a:ext uri="{FF2B5EF4-FFF2-40B4-BE49-F238E27FC236}">
                <a16:creationId xmlns:a16="http://schemas.microsoft.com/office/drawing/2014/main" id="{D25E5231-AFA5-015A-EDA8-1E1C21CBDE9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Line 13">
            <a:extLst>
              <a:ext uri="{FF2B5EF4-FFF2-40B4-BE49-F238E27FC236}">
                <a16:creationId xmlns:a16="http://schemas.microsoft.com/office/drawing/2014/main" id="{54AB0530-5DDD-E85F-3BC8-76777F53C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Oval 14">
            <a:extLst>
              <a:ext uri="{FF2B5EF4-FFF2-40B4-BE49-F238E27FC236}">
                <a16:creationId xmlns:a16="http://schemas.microsoft.com/office/drawing/2014/main" id="{000CB62E-F67F-83F7-8E03-767DFA44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7655" name="Oval 15">
            <a:extLst>
              <a:ext uri="{FF2B5EF4-FFF2-40B4-BE49-F238E27FC236}">
                <a16:creationId xmlns:a16="http://schemas.microsoft.com/office/drawing/2014/main" id="{6D02842B-28C8-68CD-0B55-DC30A0453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7656" name="Oval 16">
            <a:extLst>
              <a:ext uri="{FF2B5EF4-FFF2-40B4-BE49-F238E27FC236}">
                <a16:creationId xmlns:a16="http://schemas.microsoft.com/office/drawing/2014/main" id="{F7ABB334-D620-246C-09B0-FCF2BE38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7657" name="Object 17">
            <a:extLst>
              <a:ext uri="{FF2B5EF4-FFF2-40B4-BE49-F238E27FC236}">
                <a16:creationId xmlns:a16="http://schemas.microsoft.com/office/drawing/2014/main" id="{A2EDF2A0-7EC4-1195-D2A9-786EBC6529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8">
            <a:extLst>
              <a:ext uri="{FF2B5EF4-FFF2-40B4-BE49-F238E27FC236}">
                <a16:creationId xmlns:a16="http://schemas.microsoft.com/office/drawing/2014/main" id="{491342E4-1B7F-5D02-F1AB-C1C79446D1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9">
            <a:extLst>
              <a:ext uri="{FF2B5EF4-FFF2-40B4-BE49-F238E27FC236}">
                <a16:creationId xmlns:a16="http://schemas.microsoft.com/office/drawing/2014/main" id="{C255BCBD-630B-FEC3-D525-A5BACDD59C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AutoShape 20">
            <a:extLst>
              <a:ext uri="{FF2B5EF4-FFF2-40B4-BE49-F238E27FC236}">
                <a16:creationId xmlns:a16="http://schemas.microsoft.com/office/drawing/2014/main" id="{541F2F9F-6B04-D2A2-56DC-9667B9AAA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97425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27661" name="AutoShape 21">
            <a:extLst>
              <a:ext uri="{FF2B5EF4-FFF2-40B4-BE49-F238E27FC236}">
                <a16:creationId xmlns:a16="http://schemas.microsoft.com/office/drawing/2014/main" id="{0B443931-D9FE-6EBF-098A-06323C255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437063"/>
            <a:ext cx="1655763" cy="504825"/>
          </a:xfrm>
          <a:prstGeom prst="wedgeEllipseCallout">
            <a:avLst>
              <a:gd name="adj1" fmla="val -22194"/>
              <a:gd name="adj2" fmla="val -184593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拐点</a:t>
            </a:r>
          </a:p>
        </p:txBody>
      </p:sp>
      <p:sp>
        <p:nvSpPr>
          <p:cNvPr id="27662" name="AutoShape 22">
            <a:extLst>
              <a:ext uri="{FF2B5EF4-FFF2-40B4-BE49-F238E27FC236}">
                <a16:creationId xmlns:a16="http://schemas.microsoft.com/office/drawing/2014/main" id="{011CFD37-6588-708D-B44D-1364FD88D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060575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pSp>
        <p:nvGrpSpPr>
          <p:cNvPr id="27663" name="Group 25">
            <a:extLst>
              <a:ext uri="{FF2B5EF4-FFF2-40B4-BE49-F238E27FC236}">
                <a16:creationId xmlns:a16="http://schemas.microsoft.com/office/drawing/2014/main" id="{F9355EC8-2CC5-5F16-E347-93453B5B2D5E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27676" name="Rectangle 23">
              <a:extLst>
                <a:ext uri="{FF2B5EF4-FFF2-40B4-BE49-F238E27FC236}">
                  <a16:creationId xmlns:a16="http://schemas.microsoft.com/office/drawing/2014/main" id="{47E9D334-AAC4-19F8-0788-62681C3D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上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7677" name="Text Box 24">
              <a:extLst>
                <a:ext uri="{FF2B5EF4-FFF2-40B4-BE49-F238E27FC236}">
                  <a16:creationId xmlns:a16="http://schemas.microsoft.com/office/drawing/2014/main" id="{720E43ED-7D98-D6FD-1F53-C8420CC8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27664" name="Object 26">
            <a:extLst>
              <a:ext uri="{FF2B5EF4-FFF2-40B4-BE49-F238E27FC236}">
                <a16:creationId xmlns:a16="http://schemas.microsoft.com/office/drawing/2014/main" id="{553714E1-492B-F372-C594-1FB42C4AC0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725" y="3621088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195" imgH="330057" progId="Equation.DSMT4">
                  <p:embed/>
                </p:oleObj>
              </mc:Choice>
              <mc:Fallback>
                <p:oleObj name="Equation" r:id="rId11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3621088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Line 28">
            <a:extLst>
              <a:ext uri="{FF2B5EF4-FFF2-40B4-BE49-F238E27FC236}">
                <a16:creationId xmlns:a16="http://schemas.microsoft.com/office/drawing/2014/main" id="{BD2E1B7A-AF00-73B5-C359-15C989759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6" name="Line 29">
            <a:extLst>
              <a:ext uri="{FF2B5EF4-FFF2-40B4-BE49-F238E27FC236}">
                <a16:creationId xmlns:a16="http://schemas.microsoft.com/office/drawing/2014/main" id="{C92D6F31-D44D-2CF6-A7AB-745EC8DFA5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5225" y="3933825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667" name="Object 30">
            <a:extLst>
              <a:ext uri="{FF2B5EF4-FFF2-40B4-BE49-F238E27FC236}">
                <a16:creationId xmlns:a16="http://schemas.microsoft.com/office/drawing/2014/main" id="{BF940337-8796-5783-3AD5-8D7B432DD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88" y="3886200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5806" imgH="330057" progId="Equation.DSMT4">
                  <p:embed/>
                </p:oleObj>
              </mc:Choice>
              <mc:Fallback>
                <p:oleObj name="Equation" r:id="rId13" imgW="215806" imgH="330057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886200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9" name="Line 31">
            <a:extLst>
              <a:ext uri="{FF2B5EF4-FFF2-40B4-BE49-F238E27FC236}">
                <a16:creationId xmlns:a16="http://schemas.microsoft.com/office/drawing/2014/main" id="{B8DB9EB8-9724-FF12-CD19-548E4D118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5225" y="3630613"/>
            <a:ext cx="0" cy="3032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00" name="Line 32">
            <a:extLst>
              <a:ext uri="{FF2B5EF4-FFF2-40B4-BE49-F238E27FC236}">
                <a16:creationId xmlns:a16="http://schemas.microsoft.com/office/drawing/2014/main" id="{22414709-3F0D-8F1E-0EBE-011830ED3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5225" y="3640138"/>
            <a:ext cx="19685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01" name="Object 33">
            <a:extLst>
              <a:ext uri="{FF2B5EF4-FFF2-40B4-BE49-F238E27FC236}">
                <a16:creationId xmlns:a16="http://schemas.microsoft.com/office/drawing/2014/main" id="{1DFBAF15-2F5A-16F8-5630-FEC65F0239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0638" y="3889375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195" imgH="330057" progId="Equation.DSMT4">
                  <p:embed/>
                </p:oleObj>
              </mc:Choice>
              <mc:Fallback>
                <p:oleObj name="Equation" r:id="rId15" imgW="241195" imgH="330057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889375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35">
            <a:extLst>
              <a:ext uri="{FF2B5EF4-FFF2-40B4-BE49-F238E27FC236}">
                <a16:creationId xmlns:a16="http://schemas.microsoft.com/office/drawing/2014/main" id="{D8C87E6D-0911-BBDE-AE0E-14B02522ED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112" imgH="241195" progId="Equation.DSMT4">
                  <p:embed/>
                </p:oleObj>
              </mc:Choice>
              <mc:Fallback>
                <p:oleObj name="Equation" r:id="rId17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2" name="Object 36">
            <a:extLst>
              <a:ext uri="{FF2B5EF4-FFF2-40B4-BE49-F238E27FC236}">
                <a16:creationId xmlns:a16="http://schemas.microsoft.com/office/drawing/2014/main" id="{286E6963-A003-E716-C968-690322AB81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77646" imgH="241091" progId="Equation.DSMT4">
                  <p:embed/>
                </p:oleObj>
              </mc:Choice>
              <mc:Fallback>
                <p:oleObj name="Equation" r:id="rId19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098B57D-62B8-92F1-ACA7-BD5604B3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5949950"/>
            <a:ext cx="6340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最终收敛，说明定理只是充分而非必要条件。</a:t>
            </a:r>
          </a:p>
        </p:txBody>
      </p:sp>
      <p:sp>
        <p:nvSpPr>
          <p:cNvPr id="29" name="AutoShape 39">
            <a:extLst>
              <a:ext uri="{FF2B5EF4-FFF2-40B4-BE49-F238E27FC236}">
                <a16:creationId xmlns:a16="http://schemas.microsoft.com/office/drawing/2014/main" id="{CD124267-C28E-FB90-EA4E-22AE0F43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13325"/>
            <a:ext cx="2303462" cy="863600"/>
          </a:xfrm>
          <a:prstGeom prst="wedgeEllipseCallout">
            <a:avLst>
              <a:gd name="adj1" fmla="val 22296"/>
              <a:gd name="adj2" fmla="val -146324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此后严格递增向 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收敛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27675" name="TextBox 29">
            <a:extLst>
              <a:ext uri="{FF2B5EF4-FFF2-40B4-BE49-F238E27FC236}">
                <a16:creationId xmlns:a16="http://schemas.microsoft.com/office/drawing/2014/main" id="{62202F0F-75DD-DA8B-B657-3A08ED821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4" descr="再生纸">
            <a:extLst>
              <a:ext uri="{FF2B5EF4-FFF2-40B4-BE49-F238E27FC236}">
                <a16:creationId xmlns:a16="http://schemas.microsoft.com/office/drawing/2014/main" id="{BE681190-A259-65C1-94D3-24DBC4B4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28675" name="Object 8">
            <a:extLst>
              <a:ext uri="{FF2B5EF4-FFF2-40B4-BE49-F238E27FC236}">
                <a16:creationId xmlns:a16="http://schemas.microsoft.com/office/drawing/2014/main" id="{383393BA-ABD0-217C-3261-54C8068AB17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Line 13">
            <a:extLst>
              <a:ext uri="{FF2B5EF4-FFF2-40B4-BE49-F238E27FC236}">
                <a16:creationId xmlns:a16="http://schemas.microsoft.com/office/drawing/2014/main" id="{5FF6839B-D23C-1E72-C5DA-203F73183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7" name="Oval 14">
            <a:extLst>
              <a:ext uri="{FF2B5EF4-FFF2-40B4-BE49-F238E27FC236}">
                <a16:creationId xmlns:a16="http://schemas.microsoft.com/office/drawing/2014/main" id="{30E963B4-9E5C-7244-23FF-E3F6E01AF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8" name="Oval 15">
            <a:extLst>
              <a:ext uri="{FF2B5EF4-FFF2-40B4-BE49-F238E27FC236}">
                <a16:creationId xmlns:a16="http://schemas.microsoft.com/office/drawing/2014/main" id="{2B579DC6-96F8-329F-ADC6-236E66483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9" name="Oval 16">
            <a:extLst>
              <a:ext uri="{FF2B5EF4-FFF2-40B4-BE49-F238E27FC236}">
                <a16:creationId xmlns:a16="http://schemas.microsoft.com/office/drawing/2014/main" id="{930ABF57-8B41-E31D-0C42-5A177A195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8680" name="Object 17">
            <a:extLst>
              <a:ext uri="{FF2B5EF4-FFF2-40B4-BE49-F238E27FC236}">
                <a16:creationId xmlns:a16="http://schemas.microsoft.com/office/drawing/2014/main" id="{203FBE4B-6A93-8854-0456-ADCAE85BCD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8">
            <a:extLst>
              <a:ext uri="{FF2B5EF4-FFF2-40B4-BE49-F238E27FC236}">
                <a16:creationId xmlns:a16="http://schemas.microsoft.com/office/drawing/2014/main" id="{88A4DCFB-7A3D-6151-9D10-C7D0B678B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9">
            <a:extLst>
              <a:ext uri="{FF2B5EF4-FFF2-40B4-BE49-F238E27FC236}">
                <a16:creationId xmlns:a16="http://schemas.microsoft.com/office/drawing/2014/main" id="{92F9DEB5-E39E-4659-A528-63C524F3BE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83" name="Group 25">
            <a:extLst>
              <a:ext uri="{FF2B5EF4-FFF2-40B4-BE49-F238E27FC236}">
                <a16:creationId xmlns:a16="http://schemas.microsoft.com/office/drawing/2014/main" id="{6B808191-6C8A-58ED-2B88-A9333D5D2EF3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28691" name="Rectangle 23">
              <a:extLst>
                <a:ext uri="{FF2B5EF4-FFF2-40B4-BE49-F238E27FC236}">
                  <a16:creationId xmlns:a16="http://schemas.microsoft.com/office/drawing/2014/main" id="{BA9CFEE3-5933-05A2-0B26-266818198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上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8692" name="Text Box 24">
              <a:extLst>
                <a:ext uri="{FF2B5EF4-FFF2-40B4-BE49-F238E27FC236}">
                  <a16:creationId xmlns:a16="http://schemas.microsoft.com/office/drawing/2014/main" id="{096F11C6-8C29-B95E-28A3-4A74D4010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28684" name="Object 35">
            <a:extLst>
              <a:ext uri="{FF2B5EF4-FFF2-40B4-BE49-F238E27FC236}">
                <a16:creationId xmlns:a16="http://schemas.microsoft.com/office/drawing/2014/main" id="{8A98D979-8659-1102-F14E-1DB5D4615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36">
            <a:extLst>
              <a:ext uri="{FF2B5EF4-FFF2-40B4-BE49-F238E27FC236}">
                <a16:creationId xmlns:a16="http://schemas.microsoft.com/office/drawing/2014/main" id="{D72B1E52-AE3B-F172-9EF4-5AB49DC83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10" name="Object 42">
            <a:extLst>
              <a:ext uri="{FF2B5EF4-FFF2-40B4-BE49-F238E27FC236}">
                <a16:creationId xmlns:a16="http://schemas.microsoft.com/office/drawing/2014/main" id="{AEAD0322-E45E-EA58-F4F4-A2392E4710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9338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53890" imgH="330057" progId="Equation.DSMT4">
                  <p:embed/>
                </p:oleObj>
              </mc:Choice>
              <mc:Fallback>
                <p:oleObj name="Equation" r:id="rId15" imgW="253890" imgH="330057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33825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1" name="Line 43">
            <a:extLst>
              <a:ext uri="{FF2B5EF4-FFF2-40B4-BE49-F238E27FC236}">
                <a16:creationId xmlns:a16="http://schemas.microsoft.com/office/drawing/2014/main" id="{27ACB5E6-6701-635D-CAE4-601B685EA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292417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3" name="AutoShape 45">
            <a:extLst>
              <a:ext uri="{FF2B5EF4-FFF2-40B4-BE49-F238E27FC236}">
                <a16:creationId xmlns:a16="http://schemas.microsoft.com/office/drawing/2014/main" id="{D62A64AE-FFD0-3B48-5705-AB4EA870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157788"/>
            <a:ext cx="2520950" cy="1223962"/>
          </a:xfrm>
          <a:prstGeom prst="wedgeEllipseCallout">
            <a:avLst>
              <a:gd name="adj1" fmla="val -49120"/>
              <a:gd name="adj2" fmla="val -129116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之间存在拐点，并</a:t>
            </a:r>
            <a:r>
              <a:rPr lang="zh-CN" altLang="en-US" sz="2000" b="1">
                <a:ea typeface="宋体" panose="02010600030101010101" pitchFamily="2" charset="-122"/>
              </a:rPr>
              <a:t>不满足条件</a:t>
            </a:r>
            <a:r>
              <a:rPr lang="en-US" altLang="zh-CN" sz="2000" b="1">
                <a:ea typeface="宋体" panose="02010600030101010101" pitchFamily="2" charset="-122"/>
              </a:rPr>
              <a:t>(2)</a:t>
            </a:r>
          </a:p>
        </p:txBody>
      </p:sp>
      <p:sp>
        <p:nvSpPr>
          <p:cNvPr id="28689" name="Rectangle 2">
            <a:extLst>
              <a:ext uri="{FF2B5EF4-FFF2-40B4-BE49-F238E27FC236}">
                <a16:creationId xmlns:a16="http://schemas.microsoft.com/office/drawing/2014/main" id="{D35C2B4E-42E8-A4F4-6453-0357245A2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8690" name="TextBox 38">
            <a:extLst>
              <a:ext uri="{FF2B5EF4-FFF2-40B4-BE49-F238E27FC236}">
                <a16:creationId xmlns:a16="http://schemas.microsoft.com/office/drawing/2014/main" id="{4463FCA8-1637-D987-64B0-1BED134E1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4" descr="再生纸">
            <a:extLst>
              <a:ext uri="{FF2B5EF4-FFF2-40B4-BE49-F238E27FC236}">
                <a16:creationId xmlns:a16="http://schemas.microsoft.com/office/drawing/2014/main" id="{7EABC999-8C02-95FE-9389-258C40049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29699" name="Object 8">
            <a:extLst>
              <a:ext uri="{FF2B5EF4-FFF2-40B4-BE49-F238E27FC236}">
                <a16:creationId xmlns:a16="http://schemas.microsoft.com/office/drawing/2014/main" id="{1DB11053-77B1-4FCB-D6EA-C24096F383D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Line 13">
            <a:extLst>
              <a:ext uri="{FF2B5EF4-FFF2-40B4-BE49-F238E27FC236}">
                <a16:creationId xmlns:a16="http://schemas.microsoft.com/office/drawing/2014/main" id="{AC9E3238-3A73-0E29-0548-5D1105642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1" name="Oval 14">
            <a:extLst>
              <a:ext uri="{FF2B5EF4-FFF2-40B4-BE49-F238E27FC236}">
                <a16:creationId xmlns:a16="http://schemas.microsoft.com/office/drawing/2014/main" id="{46BC8B32-D321-ECDB-672A-A4189CC5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9702" name="Oval 15">
            <a:extLst>
              <a:ext uri="{FF2B5EF4-FFF2-40B4-BE49-F238E27FC236}">
                <a16:creationId xmlns:a16="http://schemas.microsoft.com/office/drawing/2014/main" id="{4A974319-ABA2-05BD-1D7F-8FB4F44A3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9703" name="Oval 16">
            <a:extLst>
              <a:ext uri="{FF2B5EF4-FFF2-40B4-BE49-F238E27FC236}">
                <a16:creationId xmlns:a16="http://schemas.microsoft.com/office/drawing/2014/main" id="{5BA43583-1B14-2A6D-0A12-AE39E6CF4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9704" name="Object 17">
            <a:extLst>
              <a:ext uri="{FF2B5EF4-FFF2-40B4-BE49-F238E27FC236}">
                <a16:creationId xmlns:a16="http://schemas.microsoft.com/office/drawing/2014/main" id="{2B125A4A-F840-8308-5A66-7CD3E95406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18">
            <a:extLst>
              <a:ext uri="{FF2B5EF4-FFF2-40B4-BE49-F238E27FC236}">
                <a16:creationId xmlns:a16="http://schemas.microsoft.com/office/drawing/2014/main" id="{7E7CBB2C-89D3-C2B4-6FC1-5167F35D4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9">
            <a:extLst>
              <a:ext uri="{FF2B5EF4-FFF2-40B4-BE49-F238E27FC236}">
                <a16:creationId xmlns:a16="http://schemas.microsoft.com/office/drawing/2014/main" id="{E6C71066-E516-0B0A-3752-2615D7D7B5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7" name="Group 25">
            <a:extLst>
              <a:ext uri="{FF2B5EF4-FFF2-40B4-BE49-F238E27FC236}">
                <a16:creationId xmlns:a16="http://schemas.microsoft.com/office/drawing/2014/main" id="{FC9DA27E-3B3A-3260-04D6-F10D4636FBE6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29721" name="Rectangle 23">
              <a:extLst>
                <a:ext uri="{FF2B5EF4-FFF2-40B4-BE49-F238E27FC236}">
                  <a16:creationId xmlns:a16="http://schemas.microsoft.com/office/drawing/2014/main" id="{B9C406CA-49B8-C656-A677-331B88F43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上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9722" name="Text Box 24">
              <a:extLst>
                <a:ext uri="{FF2B5EF4-FFF2-40B4-BE49-F238E27FC236}">
                  <a16:creationId xmlns:a16="http://schemas.microsoft.com/office/drawing/2014/main" id="{3AE8E9D9-87DB-B0A8-7A86-874A63A2E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29708" name="Object 35">
            <a:extLst>
              <a:ext uri="{FF2B5EF4-FFF2-40B4-BE49-F238E27FC236}">
                <a16:creationId xmlns:a16="http://schemas.microsoft.com/office/drawing/2014/main" id="{3E4D66A9-47A8-0403-5C74-082CD917AC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9" name="Object 36">
            <a:extLst>
              <a:ext uri="{FF2B5EF4-FFF2-40B4-BE49-F238E27FC236}">
                <a16:creationId xmlns:a16="http://schemas.microsoft.com/office/drawing/2014/main" id="{9725EA19-6915-9066-03A7-2861BA9E5C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08" name="Line 40">
            <a:extLst>
              <a:ext uri="{FF2B5EF4-FFF2-40B4-BE49-F238E27FC236}">
                <a16:creationId xmlns:a16="http://schemas.microsoft.com/office/drawing/2014/main" id="{63AEBA03-1D2B-6A01-2FE3-07C09D545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09" name="Object 41">
            <a:extLst>
              <a:ext uri="{FF2B5EF4-FFF2-40B4-BE49-F238E27FC236}">
                <a16:creationId xmlns:a16="http://schemas.microsoft.com/office/drawing/2014/main" id="{16775181-B09F-C76D-0ABA-222844DAC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2213" y="3592513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28600" imgH="330200" progId="Equation.DSMT4">
                  <p:embed/>
                </p:oleObj>
              </mc:Choice>
              <mc:Fallback>
                <p:oleObj name="Equation" r:id="rId15" imgW="228600" imgH="3302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213" y="3592513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42">
            <a:extLst>
              <a:ext uri="{FF2B5EF4-FFF2-40B4-BE49-F238E27FC236}">
                <a16:creationId xmlns:a16="http://schemas.microsoft.com/office/drawing/2014/main" id="{6780CD11-C656-EBAC-1F57-0FB220219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9338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53890" imgH="330057" progId="Equation.DSMT4">
                  <p:embed/>
                </p:oleObj>
              </mc:Choice>
              <mc:Fallback>
                <p:oleObj name="Equation" r:id="rId17" imgW="253890" imgH="330057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33825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3" name="Line 43">
            <a:extLst>
              <a:ext uri="{FF2B5EF4-FFF2-40B4-BE49-F238E27FC236}">
                <a16:creationId xmlns:a16="http://schemas.microsoft.com/office/drawing/2014/main" id="{D2AE876F-566E-2D83-AEA5-393E282237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292417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2" name="Line 44">
            <a:extLst>
              <a:ext uri="{FF2B5EF4-FFF2-40B4-BE49-F238E27FC236}">
                <a16:creationId xmlns:a16="http://schemas.microsoft.com/office/drawing/2014/main" id="{177F9FAD-C73D-8A37-DDD8-DEE80D03BB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2924175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5" name="Line 47">
            <a:extLst>
              <a:ext uri="{FF2B5EF4-FFF2-40B4-BE49-F238E27FC236}">
                <a16:creationId xmlns:a16="http://schemas.microsoft.com/office/drawing/2014/main" id="{5F61B871-DC21-907B-BFD0-90A8D5F818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3933825"/>
            <a:ext cx="576263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16" name="Object 48">
            <a:extLst>
              <a:ext uri="{FF2B5EF4-FFF2-40B4-BE49-F238E27FC236}">
                <a16:creationId xmlns:a16="http://schemas.microsoft.com/office/drawing/2014/main" id="{7AEA22EE-05F9-2188-7DA0-13BD656822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8488" y="3860800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53890" imgH="330057" progId="Equation.DSMT4">
                  <p:embed/>
                </p:oleObj>
              </mc:Choice>
              <mc:Fallback>
                <p:oleObj name="Equation" r:id="rId19" imgW="253890" imgH="330057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860800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8" name="AutoShape 50">
            <a:extLst>
              <a:ext uri="{FF2B5EF4-FFF2-40B4-BE49-F238E27FC236}">
                <a16:creationId xmlns:a16="http://schemas.microsoft.com/office/drawing/2014/main" id="{5FC174FF-E3A5-36E7-6FCE-4D97B0A9D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4797425"/>
            <a:ext cx="3095625" cy="1223963"/>
          </a:xfrm>
          <a:prstGeom prst="wedgeEllipseCallout">
            <a:avLst>
              <a:gd name="adj1" fmla="val 2361"/>
              <a:gd name="adj2" fmla="val -97861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之间不存在拐点，</a:t>
            </a:r>
            <a:r>
              <a:rPr lang="zh-CN" altLang="en-US" sz="2000" b="1" dirty="0">
                <a:ea typeface="宋体" panose="02010600030101010101" pitchFamily="2" charset="-122"/>
              </a:rPr>
              <a:t>满足       定理要求</a:t>
            </a:r>
          </a:p>
        </p:txBody>
      </p:sp>
      <p:sp>
        <p:nvSpPr>
          <p:cNvPr id="29718" name="Rectangle 2">
            <a:extLst>
              <a:ext uri="{FF2B5EF4-FFF2-40B4-BE49-F238E27FC236}">
                <a16:creationId xmlns:a16="http://schemas.microsoft.com/office/drawing/2014/main" id="{8153C263-319C-EFAB-D8B1-43D3B92A7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9719" name="TextBox 38">
            <a:extLst>
              <a:ext uri="{FF2B5EF4-FFF2-40B4-BE49-F238E27FC236}">
                <a16:creationId xmlns:a16="http://schemas.microsoft.com/office/drawing/2014/main" id="{12FECE32-A991-E8F0-823A-FED6DB266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9" name="AutoShape 51">
            <a:extLst>
              <a:ext uri="{FF2B5EF4-FFF2-40B4-BE49-F238E27FC236}">
                <a16:creationId xmlns:a16="http://schemas.microsoft.com/office/drawing/2014/main" id="{CAAF4A31-2127-FC50-F1EB-88BA9BC5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976813"/>
            <a:ext cx="2303462" cy="863600"/>
          </a:xfrm>
          <a:prstGeom prst="wedgeEllipseCallout">
            <a:avLst>
              <a:gd name="adj1" fmla="val -117847"/>
              <a:gd name="adj2" fmla="val -138301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此后严格递减向 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收敛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1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4" descr="再生纸">
            <a:extLst>
              <a:ext uri="{FF2B5EF4-FFF2-40B4-BE49-F238E27FC236}">
                <a16:creationId xmlns:a16="http://schemas.microsoft.com/office/drawing/2014/main" id="{1B052CB4-73EB-D7A9-6EA1-253CFB16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30723" name="Object 8">
            <a:extLst>
              <a:ext uri="{FF2B5EF4-FFF2-40B4-BE49-F238E27FC236}">
                <a16:creationId xmlns:a16="http://schemas.microsoft.com/office/drawing/2014/main" id="{BE1D8A91-9CA3-D7D0-1140-3ACE6CD0773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Line 13">
            <a:extLst>
              <a:ext uri="{FF2B5EF4-FFF2-40B4-BE49-F238E27FC236}">
                <a16:creationId xmlns:a16="http://schemas.microsoft.com/office/drawing/2014/main" id="{C564CF56-E987-0DC0-4777-D164F9DFE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5" name="Oval 14">
            <a:extLst>
              <a:ext uri="{FF2B5EF4-FFF2-40B4-BE49-F238E27FC236}">
                <a16:creationId xmlns:a16="http://schemas.microsoft.com/office/drawing/2014/main" id="{429B8D6A-75E9-F3AC-6528-ED91D3E7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0726" name="Oval 15">
            <a:extLst>
              <a:ext uri="{FF2B5EF4-FFF2-40B4-BE49-F238E27FC236}">
                <a16:creationId xmlns:a16="http://schemas.microsoft.com/office/drawing/2014/main" id="{DA3E7044-0673-93FB-933D-DBE0CBFB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0727" name="Oval 16">
            <a:extLst>
              <a:ext uri="{FF2B5EF4-FFF2-40B4-BE49-F238E27FC236}">
                <a16:creationId xmlns:a16="http://schemas.microsoft.com/office/drawing/2014/main" id="{BA9174A6-52D6-C711-048D-F57A9108F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0728" name="Object 17">
            <a:extLst>
              <a:ext uri="{FF2B5EF4-FFF2-40B4-BE49-F238E27FC236}">
                <a16:creationId xmlns:a16="http://schemas.microsoft.com/office/drawing/2014/main" id="{CFADFEE8-0DC2-7443-B972-1BDA2557E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18">
            <a:extLst>
              <a:ext uri="{FF2B5EF4-FFF2-40B4-BE49-F238E27FC236}">
                <a16:creationId xmlns:a16="http://schemas.microsoft.com/office/drawing/2014/main" id="{7D99989D-99FF-ED8C-A2D3-79DE8C20DD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9">
            <a:extLst>
              <a:ext uri="{FF2B5EF4-FFF2-40B4-BE49-F238E27FC236}">
                <a16:creationId xmlns:a16="http://schemas.microsoft.com/office/drawing/2014/main" id="{BA75C550-FF8A-0D1C-F9B1-7AD4DC23F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31" name="Group 25">
            <a:extLst>
              <a:ext uri="{FF2B5EF4-FFF2-40B4-BE49-F238E27FC236}">
                <a16:creationId xmlns:a16="http://schemas.microsoft.com/office/drawing/2014/main" id="{FB887CF8-7CA7-CF43-3D48-369CBA763185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4878388" cy="1006475"/>
            <a:chOff x="249" y="1026"/>
            <a:chExt cx="3073" cy="634"/>
          </a:xfrm>
        </p:grpSpPr>
        <p:sp>
          <p:nvSpPr>
            <p:cNvPr id="30745" name="Rectangle 23">
              <a:extLst>
                <a:ext uri="{FF2B5EF4-FFF2-40B4-BE49-F238E27FC236}">
                  <a16:creationId xmlns:a16="http://schemas.microsoft.com/office/drawing/2014/main" id="{4F7F6FEF-B5A4-299F-BAC7-75D1CBF13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上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不变号且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30746" name="Text Box 24">
              <a:extLst>
                <a:ext uri="{FF2B5EF4-FFF2-40B4-BE49-F238E27FC236}">
                  <a16:creationId xmlns:a16="http://schemas.microsoft.com/office/drawing/2014/main" id="{4E49C1F4-1824-E69A-6298-9F13A19DA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02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30732" name="Object 35">
            <a:extLst>
              <a:ext uri="{FF2B5EF4-FFF2-40B4-BE49-F238E27FC236}">
                <a16:creationId xmlns:a16="http://schemas.microsoft.com/office/drawing/2014/main" id="{8B8DB7AB-C9AB-C415-B889-5B0225FCC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36">
            <a:extLst>
              <a:ext uri="{FF2B5EF4-FFF2-40B4-BE49-F238E27FC236}">
                <a16:creationId xmlns:a16="http://schemas.microsoft.com/office/drawing/2014/main" id="{C37C7C78-FC46-E68B-D237-7844C6778D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0" name="Line 52">
            <a:extLst>
              <a:ext uri="{FF2B5EF4-FFF2-40B4-BE49-F238E27FC236}">
                <a16:creationId xmlns:a16="http://schemas.microsoft.com/office/drawing/2014/main" id="{03415864-3424-EAAB-CA9D-A7CF7CCEF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5575" y="2843213"/>
            <a:ext cx="0" cy="10906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21" name="Object 53">
            <a:extLst>
              <a:ext uri="{FF2B5EF4-FFF2-40B4-BE49-F238E27FC236}">
                <a16:creationId xmlns:a16="http://schemas.microsoft.com/office/drawing/2014/main" id="{9661CC48-FA3D-FE7C-2B6E-A36ECCD3BE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3933825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28600" imgH="330200" progId="Equation.DSMT4">
                  <p:embed/>
                </p:oleObj>
              </mc:Choice>
              <mc:Fallback>
                <p:oleObj name="Equation" r:id="rId15" imgW="228600" imgH="3302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933825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2" name="Line 54">
            <a:extLst>
              <a:ext uri="{FF2B5EF4-FFF2-40B4-BE49-F238E27FC236}">
                <a16:creationId xmlns:a16="http://schemas.microsoft.com/office/drawing/2014/main" id="{02CD8546-0079-A639-6462-0EFF4AFCA1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8250" y="2824163"/>
            <a:ext cx="2716213" cy="110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23" name="Object 55">
            <a:extLst>
              <a:ext uri="{FF2B5EF4-FFF2-40B4-BE49-F238E27FC236}">
                <a16:creationId xmlns:a16="http://schemas.microsoft.com/office/drawing/2014/main" id="{634AB556-D0B2-0658-62E3-F60DF7226A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3860800"/>
          <a:ext cx="203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112" imgH="330057" progId="Equation.DSMT4">
                  <p:embed/>
                </p:oleObj>
              </mc:Choice>
              <mc:Fallback>
                <p:oleObj name="Equation" r:id="rId17" imgW="203112" imgH="330057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860800"/>
                        <a:ext cx="203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5" name="AutoShape 57">
            <a:extLst>
              <a:ext uri="{FF2B5EF4-FFF2-40B4-BE49-F238E27FC236}">
                <a16:creationId xmlns:a16="http://schemas.microsoft.com/office/drawing/2014/main" id="{041DE08B-EA40-2CC6-A963-5E733D19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797425"/>
            <a:ext cx="3311525" cy="1512888"/>
          </a:xfrm>
          <a:prstGeom prst="wedgeEllipseCallout">
            <a:avLst>
              <a:gd name="adj1" fmla="val 19463"/>
              <a:gd name="adj2" fmla="val -86620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第一个迭代点</a:t>
            </a:r>
            <a:r>
              <a:rPr lang="en-US" altLang="zh-CN" sz="20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0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就越过了最近的根</a:t>
            </a:r>
            <a:r>
              <a:rPr lang="en-US" altLang="zh-CN" sz="2000" b="1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到达另一个远处的根</a:t>
            </a:r>
            <a:r>
              <a:rPr lang="en-US" altLang="zh-CN" sz="2000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endParaRPr lang="zh-CN" altLang="en-US" sz="2000" b="1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4424" name="AutoShape 56">
            <a:extLst>
              <a:ext uri="{FF2B5EF4-FFF2-40B4-BE49-F238E27FC236}">
                <a16:creationId xmlns:a16="http://schemas.microsoft.com/office/drawing/2014/main" id="{BECF8C24-274C-1494-C398-2F211A882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5157788"/>
            <a:ext cx="2879725" cy="1152525"/>
          </a:xfrm>
          <a:prstGeom prst="wedgeEllipseCallout">
            <a:avLst>
              <a:gd name="adj1" fmla="val -45644"/>
              <a:gd name="adj2" fmla="val -125556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ea typeface="宋体" panose="02010600030101010101" pitchFamily="2" charset="-122"/>
              </a:rPr>
              <a:t>最终收敛，但不是收敛到想要的根</a:t>
            </a:r>
            <a:r>
              <a:rPr lang="en-US" altLang="zh-CN" sz="2000" b="1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30740" name="Rectangle 2">
            <a:extLst>
              <a:ext uri="{FF2B5EF4-FFF2-40B4-BE49-F238E27FC236}">
                <a16:creationId xmlns:a16="http://schemas.microsoft.com/office/drawing/2014/main" id="{34B01279-D7EB-DBD6-9DDB-2E40D25FD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grpSp>
        <p:nvGrpSpPr>
          <p:cNvPr id="51" name="Group 58">
            <a:extLst>
              <a:ext uri="{FF2B5EF4-FFF2-40B4-BE49-F238E27FC236}">
                <a16:creationId xmlns:a16="http://schemas.microsoft.com/office/drawing/2014/main" id="{12F7C262-FAB8-A788-64EA-E7646A265D9E}"/>
              </a:ext>
            </a:extLst>
          </p:cNvPr>
          <p:cNvGrpSpPr>
            <a:grpSpLocks/>
          </p:cNvGrpSpPr>
          <p:nvPr/>
        </p:nvGrpSpPr>
        <p:grpSpPr bwMode="auto">
          <a:xfrm>
            <a:off x="5070475" y="465138"/>
            <a:ext cx="3967163" cy="2403475"/>
            <a:chOff x="1200" y="816"/>
            <a:chExt cx="3360" cy="1968"/>
          </a:xfrm>
        </p:grpSpPr>
        <p:sp>
          <p:nvSpPr>
            <p:cNvPr id="30743" name="Oval 59">
              <a:extLst>
                <a:ext uri="{FF2B5EF4-FFF2-40B4-BE49-F238E27FC236}">
                  <a16:creationId xmlns:a16="http://schemas.microsoft.com/office/drawing/2014/main" id="{D3E198C4-0405-5062-FFD7-82137B20F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816"/>
              <a:ext cx="3360" cy="196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9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ea typeface="楷体_GB2312" charset="-122"/>
                </a:rPr>
                <a:t>                       为了保证</a:t>
              </a:r>
              <a:endParaRPr kumimoji="1" lang="en-US" altLang="zh-CN" sz="2400" b="1" dirty="0">
                <a:ea typeface="楷体_GB231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ea typeface="楷体_GB2312" charset="-122"/>
                </a:rPr>
                <a:t>数列能够收敛到区间内</a:t>
              </a:r>
              <a:endParaRPr kumimoji="1" lang="en-US" altLang="zh-CN" sz="2400" b="1" dirty="0">
                <a:ea typeface="楷体_GB231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ea typeface="楷体_GB2312" charset="-122"/>
                </a:rPr>
                <a:t>的解，应该选取满足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ea typeface="楷体_GB2312" charset="-122"/>
                </a:rPr>
                <a:t>定理的初值。</a:t>
              </a:r>
            </a:p>
          </p:txBody>
        </p:sp>
        <p:pic>
          <p:nvPicPr>
            <p:cNvPr id="30744" name="Picture 60" descr="HW">
              <a:extLst>
                <a:ext uri="{FF2B5EF4-FFF2-40B4-BE49-F238E27FC236}">
                  <a16:creationId xmlns:a16="http://schemas.microsoft.com/office/drawing/2014/main" id="{8803CE88-FD15-4633-FDF0-17907350DFC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943"/>
              <a:ext cx="54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42" name="TextBox 38">
            <a:extLst>
              <a:ext uri="{FF2B5EF4-FFF2-40B4-BE49-F238E27FC236}">
                <a16:creationId xmlns:a16="http://schemas.microsoft.com/office/drawing/2014/main" id="{2A39F025-FDA9-2BFD-4419-E0FAA3F1B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25" grpId="0" animBg="1"/>
      <p:bldP spid="3144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406D-58D6-B494-2DE2-F657300D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7472913-5902-EE08-FA00-E0442A71C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牛顿迭代法收敛的局部收敛定理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1C270B-DAE0-59C2-E82A-9B4877DC7C43}"/>
              </a:ext>
            </a:extLst>
          </p:cNvPr>
          <p:cNvGrpSpPr/>
          <p:nvPr/>
        </p:nvGrpSpPr>
        <p:grpSpPr>
          <a:xfrm>
            <a:off x="251520" y="1052736"/>
            <a:ext cx="9425302" cy="1323975"/>
            <a:chOff x="917" y="2075"/>
            <a:chExt cx="19852" cy="2085"/>
          </a:xfrm>
        </p:grpSpPr>
        <p:sp>
          <p:nvSpPr>
            <p:cNvPr id="3" name="圆角矩形 498692">
              <a:extLst>
                <a:ext uri="{FF2B5EF4-FFF2-40B4-BE49-F238E27FC236}">
                  <a16:creationId xmlns:a16="http://schemas.microsoft.com/office/drawing/2014/main" id="{F39C1C33-B07E-B2BA-41D1-72730964F137}"/>
                </a:ext>
              </a:extLst>
            </p:cNvPr>
            <p:cNvSpPr/>
            <p:nvPr/>
          </p:nvSpPr>
          <p:spPr>
            <a:xfrm>
              <a:off x="950" y="2075"/>
              <a:ext cx="17598" cy="2085"/>
            </a:xfrm>
            <a:prstGeom prst="roundRect">
              <a:avLst>
                <a:gd name="adj" fmla="val 7842"/>
              </a:avLst>
            </a:prstGeom>
            <a:solidFill>
              <a:srgbClr val="FFD1E8"/>
            </a:solidFill>
            <a:ln w="9525">
              <a:noFill/>
            </a:ln>
            <a:effectLst>
              <a:prstShdw prst="shdw17" dist="17961" dir="2699999">
                <a:srgbClr val="FFD1E8">
                  <a:gamma/>
                  <a:shade val="60000"/>
                  <a:invGamma/>
                </a:srgbClr>
              </a:prstShdw>
            </a:effectLst>
          </p:spPr>
          <p:txBody>
            <a:bodyPr anchor="ctr" anchorCtr="0"/>
            <a:lstStyle/>
            <a:p>
              <a:pPr marL="565150" indent="-565150"/>
              <a:endParaRPr lang="zh-CN" altLang="en-US" sz="24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F1B0762-F43E-4179-D10F-F7F9BC17A824}"/>
                    </a:ext>
                  </a:extLst>
                </p:cNvPr>
                <p:cNvSpPr txBox="1"/>
                <p:nvPr/>
              </p:nvSpPr>
              <p:spPr>
                <a:xfrm>
                  <a:off x="7135" y="2982"/>
                  <a:ext cx="13634" cy="76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时迭代公式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(4.11)</m:t>
                      </m:r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</a:rPr>
                    <a:t>在点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</a:rPr>
                    <a:t>邻近</a:t>
                  </a: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平方收敛</a:t>
                  </a:r>
                  <a:r>
                    <a:rPr lang="en-US" altLang="zh-CN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F1B0762-F43E-4179-D10F-F7F9BC17A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" y="2982"/>
                  <a:ext cx="13634" cy="762"/>
                </a:xfrm>
                <a:prstGeom prst="rect">
                  <a:avLst/>
                </a:prstGeom>
                <a:blipFill>
                  <a:blip r:embed="rId4"/>
                  <a:stretch>
                    <a:fillRect l="-1508" t="-5000" b="-2750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913EADB-C9E0-A20D-4658-531AD2E24B42}"/>
                    </a:ext>
                  </a:extLst>
                </p:cNvPr>
                <p:cNvSpPr txBox="1"/>
                <p:nvPr/>
              </p:nvSpPr>
              <p:spPr>
                <a:xfrm>
                  <a:off x="917" y="2135"/>
                  <a:ext cx="17598" cy="9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 定理 </a:t>
                  </a:r>
                  <a:r>
                    <a:rPr lang="en-US" altLang="zh-CN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4.5</a:t>
                  </a: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：</a:t>
                  </a:r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设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是方程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(4.1)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的单根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在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邻近二次连续可微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 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则当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’’(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)≠0</m:t>
                      </m:r>
                    </m:oMath>
                  </a14:m>
                  <a:endPara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498703" name="文本框 4987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" y="2135"/>
                  <a:ext cx="17598" cy="932"/>
                </a:xfrm>
                <a:prstGeom prst="rect">
                  <a:avLst/>
                </a:prstGeom>
                <a:blipFill rotWithShape="1">
                  <a:blip r:embed="rId6"/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184D97-09FA-8FB8-035C-16DD295156E7}"/>
              </a:ext>
            </a:extLst>
          </p:cNvPr>
          <p:cNvSpPr txBox="1"/>
          <p:nvPr/>
        </p:nvSpPr>
        <p:spPr>
          <a:xfrm>
            <a:off x="7192789" y="4560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02B3A-07DF-AE78-1E01-2097F2236985}"/>
                  </a:ext>
                </a:extLst>
              </p:cNvPr>
              <p:cNvSpPr txBox="1"/>
              <p:nvPr/>
            </p:nvSpPr>
            <p:spPr>
              <a:xfrm>
                <a:off x="287186" y="2862463"/>
                <a:ext cx="8173246" cy="13849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        牛顿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迭代法可求重根，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有局部收敛性，但重数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越高，收敛越慢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.</a:t>
                </a:r>
              </a:p>
              <a:p>
                <a:pPr>
                  <a:spcBef>
                    <a:spcPct val="50000"/>
                  </a:spcBef>
                </a:pPr>
                <a:endParaRPr lang="zh-CN" altLang="en-US" sz="2400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02B3A-07DF-AE78-1E01-2097F223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86" y="2862463"/>
                <a:ext cx="8173246" cy="1384995"/>
              </a:xfrm>
              <a:prstGeom prst="rect">
                <a:avLst/>
              </a:prstGeom>
              <a:blipFill>
                <a:blip r:embed="rId7"/>
                <a:stretch>
                  <a:fillRect l="-1119" t="-3524" r="-44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6C3E209-B2FA-8D95-C28F-33A11F3913B3}"/>
              </a:ext>
            </a:extLst>
          </p:cNvPr>
          <p:cNvSpPr txBox="1"/>
          <p:nvPr/>
        </p:nvSpPr>
        <p:spPr>
          <a:xfrm>
            <a:off x="287186" y="4077072"/>
            <a:ext cx="796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sz="2400" dirty="0"/>
              <a:t>       课本</a:t>
            </a:r>
            <a:r>
              <a:rPr lang="en-US" altLang="zh-CN" sz="2400" dirty="0"/>
              <a:t>P101</a:t>
            </a:r>
            <a:r>
              <a:rPr lang="zh-CN" altLang="en-US" sz="2400" dirty="0"/>
              <a:t>习题</a:t>
            </a:r>
            <a:r>
              <a:rPr lang="en-US" altLang="zh-CN" sz="2400" dirty="0"/>
              <a:t>8</a:t>
            </a:r>
            <a:r>
              <a:rPr lang="zh-CN" altLang="en-US" sz="2400" dirty="0"/>
              <a:t>讨论了重根的问题，牛顿迭代公式在重根位置一般线性收敛。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4E7076-E75A-5A27-6B48-46A4BA8D72DA}"/>
              </a:ext>
            </a:extLst>
          </p:cNvPr>
          <p:cNvGrpSpPr/>
          <p:nvPr/>
        </p:nvGrpSpPr>
        <p:grpSpPr>
          <a:xfrm>
            <a:off x="395803" y="5087079"/>
            <a:ext cx="8208645" cy="1360170"/>
            <a:chOff x="903" y="1185"/>
            <a:chExt cx="12927" cy="214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F3E10C-940F-CEDE-DF64-B7997C92A2AF}"/>
                </a:ext>
              </a:extLst>
            </p:cNvPr>
            <p:cNvSpPr txBox="1"/>
            <p:nvPr/>
          </p:nvSpPr>
          <p:spPr>
            <a:xfrm>
              <a:off x="903" y="1185"/>
              <a:ext cx="967" cy="9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sym typeface="Wingdings" panose="05000000000000000000" pitchFamily="2" charset="2"/>
                </a:rPr>
                <a:t></a:t>
              </a:r>
              <a:endParaRPr lang="zh-CN" altLang="en-US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829171-4AA2-9F83-43DF-60574557FE98}"/>
                </a:ext>
              </a:extLst>
            </p:cNvPr>
            <p:cNvSpPr txBox="1"/>
            <p:nvPr/>
          </p:nvSpPr>
          <p:spPr>
            <a:xfrm>
              <a:off x="1749" y="1237"/>
              <a:ext cx="6408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可将迭代法改为以下格式，</a:t>
              </a:r>
              <a:endParaRPr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F492BD9-D642-F513-3DB8-F59C1C38393E}"/>
                    </a:ext>
                  </a:extLst>
                </p:cNvPr>
                <p:cNvSpPr txBox="1"/>
                <p:nvPr/>
              </p:nvSpPr>
              <p:spPr>
                <a:xfrm>
                  <a:off x="4212" y="1982"/>
                  <a:ext cx="5989" cy="134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’(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F492BD9-D642-F513-3DB8-F59C1C383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" y="1982"/>
                  <a:ext cx="5989" cy="13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91336DA-B56C-90D7-26C8-09262133825B}"/>
                </a:ext>
              </a:extLst>
            </p:cNvPr>
            <p:cNvSpPr txBox="1"/>
            <p:nvPr/>
          </p:nvSpPr>
          <p:spPr>
            <a:xfrm>
              <a:off x="7457" y="1200"/>
              <a:ext cx="637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仍平方收敛（</a:t>
              </a:r>
              <a:r>
                <a:rPr lang="en-US" altLang="zh-CN" sz="2400" i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r>
                <a:rPr lang="zh-CN" altLang="en-US" sz="2400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为重根数）</a:t>
              </a:r>
              <a:endParaRPr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FEC62F9-D36D-8445-4BA5-1925AE794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1747" name="Rectangle 24">
            <a:extLst>
              <a:ext uri="{FF2B5EF4-FFF2-40B4-BE49-F238E27FC236}">
                <a16:creationId xmlns:a16="http://schemas.microsoft.com/office/drawing/2014/main" id="{C8979D4D-3B5F-4634-ED99-98D3B61A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1748" name="组合 2">
            <a:extLst>
              <a:ext uri="{FF2B5EF4-FFF2-40B4-BE49-F238E27FC236}">
                <a16:creationId xmlns:a16="http://schemas.microsoft.com/office/drawing/2014/main" id="{FD0B6200-006E-5157-6AAA-26B0C5476B2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:a16="http://schemas.microsoft.com/office/drawing/2014/main" id="{DFFD3513-020D-16D5-F696-E4D2C0EA6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53" name="AutoShape 13">
              <a:extLst>
                <a:ext uri="{FF2B5EF4-FFF2-40B4-BE49-F238E27FC236}">
                  <a16:creationId xmlns:a16="http://schemas.microsoft.com/office/drawing/2014/main" id="{FB76B4E1-E5EE-F6EC-A037-F19D9DEFB2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:a16="http://schemas.microsoft.com/office/drawing/2014/main" id="{97154C42-5515-29FE-6FFF-505E5119879F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55" name="Rectangle 22">
              <a:extLst>
                <a:ext uri="{FF2B5EF4-FFF2-40B4-BE49-F238E27FC236}">
                  <a16:creationId xmlns:a16="http://schemas.microsoft.com/office/drawing/2014/main" id="{2F3F5299-57E0-EAB4-F3F4-128F7AF25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6" name="Rectangle 29">
              <a:extLst>
                <a:ext uri="{FF2B5EF4-FFF2-40B4-BE49-F238E27FC236}">
                  <a16:creationId xmlns:a16="http://schemas.microsoft.com/office/drawing/2014/main" id="{0377BB09-8D4F-1621-5B46-D97E9E0B1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7" name="Rectangle 31">
              <a:extLst>
                <a:ext uri="{FF2B5EF4-FFF2-40B4-BE49-F238E27FC236}">
                  <a16:creationId xmlns:a16="http://schemas.microsoft.com/office/drawing/2014/main" id="{3AA18B7F-0FCC-EA4E-23FB-FBEF391C9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8" name="Rectangle 36">
              <a:extLst>
                <a:ext uri="{FF2B5EF4-FFF2-40B4-BE49-F238E27FC236}">
                  <a16:creationId xmlns:a16="http://schemas.microsoft.com/office/drawing/2014/main" id="{69993B19-2194-5997-FBB8-E614EA5EA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9" name="Rectangle 39">
              <a:extLst>
                <a:ext uri="{FF2B5EF4-FFF2-40B4-BE49-F238E27FC236}">
                  <a16:creationId xmlns:a16="http://schemas.microsoft.com/office/drawing/2014/main" id="{03D727B9-5F33-29F8-3518-5AD55A143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0" name="Rectangle 41">
              <a:extLst>
                <a:ext uri="{FF2B5EF4-FFF2-40B4-BE49-F238E27FC236}">
                  <a16:creationId xmlns:a16="http://schemas.microsoft.com/office/drawing/2014/main" id="{ED54CC16-3D5F-6AE5-3195-27DE93864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1" name="Rectangle 43">
              <a:extLst>
                <a:ext uri="{FF2B5EF4-FFF2-40B4-BE49-F238E27FC236}">
                  <a16:creationId xmlns:a16="http://schemas.microsoft.com/office/drawing/2014/main" id="{2B4C3DF1-4056-DDDB-A13B-8FFFF6C3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2" name="Rectangle 45">
              <a:extLst>
                <a:ext uri="{FF2B5EF4-FFF2-40B4-BE49-F238E27FC236}">
                  <a16:creationId xmlns:a16="http://schemas.microsoft.com/office/drawing/2014/main" id="{6E5BD760-4CE7-F3A1-C3DF-103595E2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1749" name="矩形 5">
            <a:extLst>
              <a:ext uri="{FF2B5EF4-FFF2-40B4-BE49-F238E27FC236}">
                <a16:creationId xmlns:a16="http://schemas.microsoft.com/office/drawing/2014/main" id="{E8E25E12-A139-328A-67F5-311DB369E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1750" name="图片 6">
            <a:extLst>
              <a:ext uri="{FF2B5EF4-FFF2-40B4-BE49-F238E27FC236}">
                <a16:creationId xmlns:a16="http://schemas.microsoft.com/office/drawing/2014/main" id="{E2F82A37-0CAD-C5D7-495B-AE06FC31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8">
            <a:extLst>
              <a:ext uri="{FF2B5EF4-FFF2-40B4-BE49-F238E27FC236}">
                <a16:creationId xmlns:a16="http://schemas.microsoft.com/office/drawing/2014/main" id="{E4D0EC0B-1132-F542-2BB6-F626984A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2708275"/>
            <a:ext cx="914400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17CFB7-E682-89C9-6E47-BD01C45F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333735"/>
            <a:ext cx="3672408" cy="3720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B338A6D-76F8-B3BC-C15D-C0A23605D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2771" name="Rectangle 24">
            <a:extLst>
              <a:ext uri="{FF2B5EF4-FFF2-40B4-BE49-F238E27FC236}">
                <a16:creationId xmlns:a16="http://schemas.microsoft.com/office/drawing/2014/main" id="{7AC89FF2-50CD-4518-DD26-0F9E1154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2772" name="组合 2">
            <a:extLst>
              <a:ext uri="{FF2B5EF4-FFF2-40B4-BE49-F238E27FC236}">
                <a16:creationId xmlns:a16="http://schemas.microsoft.com/office/drawing/2014/main" id="{CAF9BEBA-D139-63A8-7EC9-A86A92150AE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:a16="http://schemas.microsoft.com/office/drawing/2014/main" id="{8F3108E5-BF40-4160-A103-4EA5452DC2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78" name="AutoShape 13">
              <a:extLst>
                <a:ext uri="{FF2B5EF4-FFF2-40B4-BE49-F238E27FC236}">
                  <a16:creationId xmlns:a16="http://schemas.microsoft.com/office/drawing/2014/main" id="{AEF3E903-F3E8-5665-8FBC-1728D0F206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:a16="http://schemas.microsoft.com/office/drawing/2014/main" id="{7233C9FF-7D81-FD76-1D90-B394FA3994C8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80" name="Rectangle 22">
              <a:extLst>
                <a:ext uri="{FF2B5EF4-FFF2-40B4-BE49-F238E27FC236}">
                  <a16:creationId xmlns:a16="http://schemas.microsoft.com/office/drawing/2014/main" id="{7C3BF733-11B3-88C4-B378-B3F05D8E1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1" name="Rectangle 29">
              <a:extLst>
                <a:ext uri="{FF2B5EF4-FFF2-40B4-BE49-F238E27FC236}">
                  <a16:creationId xmlns:a16="http://schemas.microsoft.com/office/drawing/2014/main" id="{11BD60FE-EF1A-6FFB-5423-30A1A369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2" name="Rectangle 31">
              <a:extLst>
                <a:ext uri="{FF2B5EF4-FFF2-40B4-BE49-F238E27FC236}">
                  <a16:creationId xmlns:a16="http://schemas.microsoft.com/office/drawing/2014/main" id="{EB6D1814-BD67-160C-728C-D36D32007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3" name="Rectangle 36">
              <a:extLst>
                <a:ext uri="{FF2B5EF4-FFF2-40B4-BE49-F238E27FC236}">
                  <a16:creationId xmlns:a16="http://schemas.microsoft.com/office/drawing/2014/main" id="{50F6F24F-6824-5594-00A0-0F6056DC0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4" name="Rectangle 39">
              <a:extLst>
                <a:ext uri="{FF2B5EF4-FFF2-40B4-BE49-F238E27FC236}">
                  <a16:creationId xmlns:a16="http://schemas.microsoft.com/office/drawing/2014/main" id="{EE008F8C-E28B-501B-3E38-B572A174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5" name="Rectangle 41">
              <a:extLst>
                <a:ext uri="{FF2B5EF4-FFF2-40B4-BE49-F238E27FC236}">
                  <a16:creationId xmlns:a16="http://schemas.microsoft.com/office/drawing/2014/main" id="{971D2EAE-0473-FC35-1A3C-A1DF113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6" name="Rectangle 43">
              <a:extLst>
                <a:ext uri="{FF2B5EF4-FFF2-40B4-BE49-F238E27FC236}">
                  <a16:creationId xmlns:a16="http://schemas.microsoft.com/office/drawing/2014/main" id="{F7A73E8B-5781-F8D2-BAED-4FD2D71FC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7" name="Rectangle 45">
              <a:extLst>
                <a:ext uri="{FF2B5EF4-FFF2-40B4-BE49-F238E27FC236}">
                  <a16:creationId xmlns:a16="http://schemas.microsoft.com/office/drawing/2014/main" id="{59F91CB8-FFCC-06F8-CBE5-C32A3D332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2773" name="矩形 5">
            <a:extLst>
              <a:ext uri="{FF2B5EF4-FFF2-40B4-BE49-F238E27FC236}">
                <a16:creationId xmlns:a16="http://schemas.microsoft.com/office/drawing/2014/main" id="{E9FE75C2-51E9-FABE-A5A4-839E4354B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2774" name="图片 6">
            <a:extLst>
              <a:ext uri="{FF2B5EF4-FFF2-40B4-BE49-F238E27FC236}">
                <a16:creationId xmlns:a16="http://schemas.microsoft.com/office/drawing/2014/main" id="{33899F87-B1F6-F592-66C9-736738479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1">
            <a:extLst>
              <a:ext uri="{FF2B5EF4-FFF2-40B4-BE49-F238E27FC236}">
                <a16:creationId xmlns:a16="http://schemas.microsoft.com/office/drawing/2014/main" id="{B2988CD3-BF76-CD00-28A0-10A60A51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7"/>
          <a:stretch>
            <a:fillRect/>
          </a:stretch>
        </p:blipFill>
        <p:spPr bwMode="auto">
          <a:xfrm>
            <a:off x="4763" y="2111375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图片 3">
            <a:extLst>
              <a:ext uri="{FF2B5EF4-FFF2-40B4-BE49-F238E27FC236}">
                <a16:creationId xmlns:a16="http://schemas.microsoft.com/office/drawing/2014/main" id="{CA00134D-FA6E-10FC-F20C-3638B3FE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9"/>
          <a:stretch>
            <a:fillRect/>
          </a:stretch>
        </p:blipFill>
        <p:spPr bwMode="auto">
          <a:xfrm>
            <a:off x="36513" y="4052888"/>
            <a:ext cx="91440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EEF9113-C882-2A12-8431-EB4ED8F1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3795" name="Rectangle 24">
            <a:extLst>
              <a:ext uri="{FF2B5EF4-FFF2-40B4-BE49-F238E27FC236}">
                <a16:creationId xmlns:a16="http://schemas.microsoft.com/office/drawing/2014/main" id="{5C647BBE-5A86-B61E-8D3E-FC69CC9C9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3796" name="组合 2">
            <a:extLst>
              <a:ext uri="{FF2B5EF4-FFF2-40B4-BE49-F238E27FC236}">
                <a16:creationId xmlns:a16="http://schemas.microsoft.com/office/drawing/2014/main" id="{C27E58C3-065E-81B1-34F1-F2FAE67FD0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:a16="http://schemas.microsoft.com/office/drawing/2014/main" id="{38DBB79B-7719-A208-42F7-0384388B86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807" name="AutoShape 13">
              <a:extLst>
                <a:ext uri="{FF2B5EF4-FFF2-40B4-BE49-F238E27FC236}">
                  <a16:creationId xmlns:a16="http://schemas.microsoft.com/office/drawing/2014/main" id="{8767A242-BC7B-239F-9D5B-72BD669297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:a16="http://schemas.microsoft.com/office/drawing/2014/main" id="{EEAE9DEE-0DEC-6CCB-4933-FFDB7BF7F2A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809" name="Rectangle 22">
              <a:extLst>
                <a:ext uri="{FF2B5EF4-FFF2-40B4-BE49-F238E27FC236}">
                  <a16:creationId xmlns:a16="http://schemas.microsoft.com/office/drawing/2014/main" id="{3BBC14C7-A235-D4FA-738A-2BC0ED630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0" name="Rectangle 29">
              <a:extLst>
                <a:ext uri="{FF2B5EF4-FFF2-40B4-BE49-F238E27FC236}">
                  <a16:creationId xmlns:a16="http://schemas.microsoft.com/office/drawing/2014/main" id="{928E843E-85B1-460A-A3AC-B7F678B93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1" name="Rectangle 31">
              <a:extLst>
                <a:ext uri="{FF2B5EF4-FFF2-40B4-BE49-F238E27FC236}">
                  <a16:creationId xmlns:a16="http://schemas.microsoft.com/office/drawing/2014/main" id="{003F288E-68E5-7524-1E91-DCD7E3B84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2" name="Rectangle 36">
              <a:extLst>
                <a:ext uri="{FF2B5EF4-FFF2-40B4-BE49-F238E27FC236}">
                  <a16:creationId xmlns:a16="http://schemas.microsoft.com/office/drawing/2014/main" id="{D01C0036-7915-F831-95B0-32C1450DA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3" name="Rectangle 39">
              <a:extLst>
                <a:ext uri="{FF2B5EF4-FFF2-40B4-BE49-F238E27FC236}">
                  <a16:creationId xmlns:a16="http://schemas.microsoft.com/office/drawing/2014/main" id="{DD94020A-8F2A-0699-A370-6BF765173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4" name="Rectangle 41">
              <a:extLst>
                <a:ext uri="{FF2B5EF4-FFF2-40B4-BE49-F238E27FC236}">
                  <a16:creationId xmlns:a16="http://schemas.microsoft.com/office/drawing/2014/main" id="{6AB14BD2-3284-C121-FEC8-3A8406C2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5" name="Rectangle 43">
              <a:extLst>
                <a:ext uri="{FF2B5EF4-FFF2-40B4-BE49-F238E27FC236}">
                  <a16:creationId xmlns:a16="http://schemas.microsoft.com/office/drawing/2014/main" id="{B1537EA8-9449-6C4C-C72D-34BABD68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6" name="Rectangle 45">
              <a:extLst>
                <a:ext uri="{FF2B5EF4-FFF2-40B4-BE49-F238E27FC236}">
                  <a16:creationId xmlns:a16="http://schemas.microsoft.com/office/drawing/2014/main" id="{687AEC48-FC7E-8EF7-1BF1-0FE6E0272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3797" name="矩形 5">
            <a:extLst>
              <a:ext uri="{FF2B5EF4-FFF2-40B4-BE49-F238E27FC236}">
                <a16:creationId xmlns:a16="http://schemas.microsoft.com/office/drawing/2014/main" id="{FEFEC780-B9E7-6111-1AAE-0A5D44A50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3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3798" name="图片 6">
            <a:extLst>
              <a:ext uri="{FF2B5EF4-FFF2-40B4-BE49-F238E27FC236}">
                <a16:creationId xmlns:a16="http://schemas.microsoft.com/office/drawing/2014/main" id="{05E4C4D5-B09C-33D3-EF99-261C467B0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图片 1">
            <a:extLst>
              <a:ext uri="{FF2B5EF4-FFF2-40B4-BE49-F238E27FC236}">
                <a16:creationId xmlns:a16="http://schemas.microsoft.com/office/drawing/2014/main" id="{3BF29D8A-1F04-A698-619A-5224A386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062787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7DAF49-8F3E-18D2-5E4F-A4A3E140DB02}"/>
              </a:ext>
            </a:extLst>
          </p:cNvPr>
          <p:cNvSpPr/>
          <p:nvPr/>
        </p:nvSpPr>
        <p:spPr>
          <a:xfrm>
            <a:off x="3492500" y="2374900"/>
            <a:ext cx="1366838" cy="3024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A9328-EFE7-595F-6CF3-EDDC3CD97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516563"/>
            <a:ext cx="1584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[1,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x*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不满足定理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17C21-1EC1-FE99-01F5-F864B5379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516563"/>
            <a:ext cx="1584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x*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,2]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不满足定理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26C956C4-82C6-F915-EA32-7F24FC89F760}"/>
              </a:ext>
            </a:extLst>
          </p:cNvPr>
          <p:cNvSpPr/>
          <p:nvPr/>
        </p:nvSpPr>
        <p:spPr>
          <a:xfrm rot="16200000">
            <a:off x="4031456" y="4688682"/>
            <a:ext cx="288925" cy="309721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94F64-5BAE-FC1D-4BC8-35FB8EB25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6396038"/>
            <a:ext cx="2457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都收敛到同一个解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90947-E6B9-7090-2740-61339EA57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567363"/>
            <a:ext cx="15843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收敛到定义域区间外的</a:t>
            </a:r>
            <a:endParaRPr lang="en-US" altLang="zh-CN" sz="18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另一个解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10" grpId="0" animBg="1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F0FBC1B-4FC8-81AF-C27B-01B7360B4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:a16="http://schemas.microsoft.com/office/drawing/2014/main" id="{C1A89D65-BDA0-211B-CABE-79CADF96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5E31E9-2059-649A-9963-1DE8354A89AE}"/>
              </a:ext>
            </a:extLst>
          </p:cNvPr>
          <p:cNvSpPr/>
          <p:nvPr/>
        </p:nvSpPr>
        <p:spPr>
          <a:xfrm>
            <a:off x="323528" y="989349"/>
            <a:ext cx="8064896" cy="301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1F3F5F"/>
              </a:buClr>
              <a:defRPr/>
            </a:pPr>
            <a:r>
              <a:rPr lang="en-US" altLang="zh-CN" sz="3600" b="1" dirty="0" err="1">
                <a:solidFill>
                  <a:srgbClr val="3333FF"/>
                </a:solidFill>
                <a:latin typeface="Arial" charset="0"/>
                <a:ea typeface="宋体" pitchFamily="2" charset="-122"/>
              </a:rPr>
              <a:t>思考</a:t>
            </a:r>
            <a:r>
              <a:rPr lang="zh-CN" altLang="en-US" sz="3600" b="1" dirty="0">
                <a:solidFill>
                  <a:srgbClr val="3333FF"/>
                </a:solidFill>
                <a:latin typeface="Arial" charset="0"/>
                <a:ea typeface="宋体" pitchFamily="2" charset="-122"/>
              </a:rPr>
              <a:t>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	</a:t>
            </a:r>
          </a:p>
          <a:p>
            <a:pPr marL="514350" indent="-514350" eaLnBrk="1" hangingPunct="1">
              <a:spcBef>
                <a:spcPct val="50000"/>
              </a:spcBef>
              <a:buClr>
                <a:srgbClr val="1F3F5F"/>
              </a:buClr>
              <a:buFontTx/>
              <a:buAutoNum type="arabicPeriod"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如何用牛顿切线法近似计算      ？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defRPr/>
            </a:pP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1F3F5F"/>
              </a:buCl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2.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如何用牛顿切线法来计算倒数而不用除法？</a:t>
            </a:r>
          </a:p>
        </p:txBody>
      </p:sp>
      <p:graphicFrame>
        <p:nvGraphicFramePr>
          <p:cNvPr id="34821" name="对象 4">
            <a:extLst>
              <a:ext uri="{FF2B5EF4-FFF2-40B4-BE49-F238E27FC236}">
                <a16:creationId xmlns:a16="http://schemas.microsoft.com/office/drawing/2014/main" id="{EF7B123F-BA7D-EB4E-9F58-2E341656B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657997"/>
              </p:ext>
            </p:extLst>
          </p:nvPr>
        </p:nvGraphicFramePr>
        <p:xfrm>
          <a:off x="5761904" y="1750878"/>
          <a:ext cx="6445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5713" imgH="203024" progId="">
                  <p:embed/>
                </p:oleObj>
              </mc:Choice>
              <mc:Fallback>
                <p:oleObj r:id="rId3" imgW="215713" imgH="203024" progId="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904" y="1750878"/>
                        <a:ext cx="6445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EE2B0D5-E3F9-4C10-B60B-2FB5E48017C5}"/>
                  </a:ext>
                </a:extLst>
              </p:cNvPr>
              <p:cNvSpPr txBox="1"/>
              <p:nvPr/>
            </p:nvSpPr>
            <p:spPr>
              <a:xfrm>
                <a:off x="1587490" y="2576101"/>
                <a:ext cx="5969019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等价于求方程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 </m:t>
                    </m:r>
                  </m:oMath>
                </a14:m>
                <a:r>
                  <a:rPr lang="zh-CN" altLang="en-US" sz="28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的正根</a:t>
                </a:r>
                <a:r>
                  <a:rPr lang="en-US" altLang="zh-CN" sz="28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zh-CN" altLang="en-US" sz="28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EE2B0D5-E3F9-4C10-B60B-2FB5E480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90" y="2576101"/>
                <a:ext cx="5969019" cy="532966"/>
              </a:xfrm>
              <a:prstGeom prst="rect">
                <a:avLst/>
              </a:prstGeom>
              <a:blipFill>
                <a:blip r:embed="rId5"/>
                <a:stretch>
                  <a:fillRect l="-2041" t="-13793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04CC73-327B-C764-A80D-7BD3F7E454AC}"/>
                  </a:ext>
                </a:extLst>
              </p:cNvPr>
              <p:cNvSpPr txBox="1"/>
              <p:nvPr/>
            </p:nvSpPr>
            <p:spPr>
              <a:xfrm>
                <a:off x="611560" y="4002290"/>
                <a:ext cx="8064896" cy="2609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对于非零正整数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，等价于求以下方程的正根吗？    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den>
                      </m:f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 </m:t>
                      </m:r>
                    </m:oMath>
                  </m:oMathPara>
                </a14:m>
                <a:endParaRPr lang="en-US" altLang="zh-CN" sz="2800" i="1" dirty="0">
                  <a:latin typeface="+mn-ea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𝑅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 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04CC73-327B-C764-A80D-7BD3F7E4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002290"/>
                <a:ext cx="8064896" cy="2609561"/>
              </a:xfrm>
              <a:prstGeom prst="rect">
                <a:avLst/>
              </a:prstGeom>
              <a:blipFill>
                <a:blip r:embed="rId6"/>
                <a:stretch>
                  <a:fillRect l="-1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F33EC5C-CF9B-9397-2276-721DB728B7D2}"/>
              </a:ext>
            </a:extLst>
          </p:cNvPr>
          <p:cNvSpPr txBox="1"/>
          <p:nvPr/>
        </p:nvSpPr>
        <p:spPr>
          <a:xfrm>
            <a:off x="5785881" y="60116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可以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773475-DBF0-0CF1-E8D1-3ED5FFEF4C8E}"/>
              </a:ext>
            </a:extLst>
          </p:cNvPr>
          <p:cNvSpPr txBox="1"/>
          <p:nvPr/>
        </p:nvSpPr>
        <p:spPr>
          <a:xfrm>
            <a:off x="5769234" y="510863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不可以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91442-0DB3-BF4D-A9AA-9695F65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9D0748-AC91-791C-6E44-BD9FCC9C2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牛顿迭代与开方法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:a16="http://schemas.microsoft.com/office/drawing/2014/main" id="{CA38D108-A12E-81EA-ECF1-343F43AC8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51773C0-50A2-FC14-A4A6-D186B94C07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70347"/>
              </p:ext>
            </p:extLst>
          </p:nvPr>
        </p:nvGraphicFramePr>
        <p:xfrm>
          <a:off x="1262609" y="1988707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812520" progId="Equation.DSMT4">
                  <p:embed/>
                </p:oleObj>
              </mc:Choice>
              <mc:Fallback>
                <p:oleObj name="Equation" r:id="rId3" imgW="21333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2609" y="1988707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C659D8-DA48-B78F-499A-B6FCC1EE4748}"/>
                  </a:ext>
                </a:extLst>
              </p:cNvPr>
              <p:cNvSpPr txBox="1"/>
              <p:nvPr/>
            </p:nvSpPr>
            <p:spPr>
              <a:xfrm>
                <a:off x="467545" y="1006654"/>
                <a:ext cx="7560840" cy="8349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rad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&gt;0)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是方程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 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的正根，用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牛顿迭代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法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解此方程，得到</a:t>
                </a:r>
                <a:endParaRPr lang="zh-CN" altLang="en-US" sz="2400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C659D8-DA48-B78F-499A-B6FCC1EE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5" y="1006654"/>
                <a:ext cx="7560840" cy="834972"/>
              </a:xfrm>
              <a:prstGeom prst="rect">
                <a:avLst/>
              </a:prstGeom>
              <a:blipFill>
                <a:blip r:embed="rId5"/>
                <a:stretch>
                  <a:fillRect l="-1290" t="-5109" r="-887" b="-1605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08FCD4-C2F1-C97C-1BED-A7A4EC88ADA7}"/>
                  </a:ext>
                </a:extLst>
              </p:cNvPr>
              <p:cNvSpPr txBox="1"/>
              <p:nvPr/>
            </p:nvSpPr>
            <p:spPr>
              <a:xfrm>
                <a:off x="2846785" y="1984553"/>
                <a:ext cx="4583150" cy="79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08FCD4-C2F1-C97C-1BED-A7A4EC88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785" y="1984553"/>
                <a:ext cx="4583150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9271D48-5F80-8D91-F423-0A36A5ACCA3F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CBE81F-4EB7-F561-5C8C-217D033B35C4}"/>
                  </a:ext>
                </a:extLst>
              </p:cNvPr>
              <p:cNvSpPr txBox="1"/>
              <p:nvPr/>
            </p:nvSpPr>
            <p:spPr>
              <a:xfrm>
                <a:off x="7383289" y="2164920"/>
                <a:ext cx="129095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(4.13)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CBE81F-4EB7-F561-5C8C-217D033B3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289" y="2164920"/>
                <a:ext cx="1290955" cy="46037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951ECDEB-0BF8-18B3-57E4-79041B672BB6}"/>
              </a:ext>
            </a:extLst>
          </p:cNvPr>
          <p:cNvGrpSpPr/>
          <p:nvPr/>
        </p:nvGrpSpPr>
        <p:grpSpPr>
          <a:xfrm>
            <a:off x="323528" y="2996952"/>
            <a:ext cx="6562725" cy="485775"/>
            <a:chOff x="1159" y="5209"/>
            <a:chExt cx="10335" cy="7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AC98E72-9857-80AA-A0C7-51677D50CA73}"/>
                </a:ext>
              </a:extLst>
            </p:cNvPr>
            <p:cNvSpPr txBox="1"/>
            <p:nvPr/>
          </p:nvSpPr>
          <p:spPr>
            <a:xfrm>
              <a:off x="1159" y="5249"/>
              <a:ext cx="1605" cy="725"/>
            </a:xfrm>
            <a:prstGeom prst="rect">
              <a:avLst/>
            </a:prstGeom>
            <a:solidFill>
              <a:srgbClr val="D9FFD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例 </a:t>
              </a:r>
              <a:r>
                <a:rPr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4.8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C8503E4-9094-702E-0F43-39F13E5806B3}"/>
                    </a:ext>
                  </a:extLst>
                </p:cNvPr>
                <p:cNvSpPr txBox="1"/>
                <p:nvPr/>
              </p:nvSpPr>
              <p:spPr>
                <a:xfrm>
                  <a:off x="2876" y="5209"/>
                  <a:ext cx="8618" cy="75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求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115</m:t>
                          </m:r>
                        </m:e>
                      </m:rad>
                    </m:oMath>
                  </a14:m>
                  <a:r>
                    <a:rPr lang="zh-CN" altLang="en-US" sz="2400" dirty="0"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的近似值</a:t>
                  </a: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，允许误差为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−6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99725" name="文本框 499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6" y="5209"/>
                  <a:ext cx="8618" cy="75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84" t="-6410" b="-2948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4E62C18-F964-70CF-1D8C-A25C59FE4550}"/>
              </a:ext>
            </a:extLst>
          </p:cNvPr>
          <p:cNvSpPr txBox="1"/>
          <p:nvPr/>
        </p:nvSpPr>
        <p:spPr>
          <a:xfrm>
            <a:off x="323528" y="3693012"/>
            <a:ext cx="836930" cy="467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0BE6D0B-FCE0-1533-5C02-AAB1517BC707}"/>
                  </a:ext>
                </a:extLst>
              </p:cNvPr>
              <p:cNvSpPr txBox="1"/>
              <p:nvPr/>
            </p:nvSpPr>
            <p:spPr>
              <a:xfrm>
                <a:off x="985833" y="3701267"/>
                <a:ext cx="451866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=10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(4.13)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式迭代得</a:t>
                </a:r>
                <a:endParaRPr lang="zh-CN" altLang="en-US" sz="2400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0BE6D0B-FCE0-1533-5C02-AAB1517B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3" y="3701267"/>
                <a:ext cx="4518660" cy="460375"/>
              </a:xfrm>
              <a:prstGeom prst="rect">
                <a:avLst/>
              </a:prstGeom>
              <a:blipFill>
                <a:blip r:embed="rId9"/>
                <a:stretch>
                  <a:fillRect l="-2159" t="-10526" b="-2894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878931-3B64-1053-2CF2-E1246271CFAD}"/>
                  </a:ext>
                </a:extLst>
              </p:cNvPr>
              <p:cNvSpPr txBox="1"/>
              <p:nvPr/>
            </p:nvSpPr>
            <p:spPr>
              <a:xfrm>
                <a:off x="987103" y="4268322"/>
                <a:ext cx="5929630" cy="7854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115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10+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115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=10.75 ,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878931-3B64-1053-2CF2-E1246271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03" y="4268322"/>
                <a:ext cx="5929630" cy="7854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77D2D1-02FC-9C4A-7A4F-1BB595D0DF83}"/>
                  </a:ext>
                </a:extLst>
              </p:cNvPr>
              <p:cNvSpPr txBox="1"/>
              <p:nvPr/>
            </p:nvSpPr>
            <p:spPr>
              <a:xfrm>
                <a:off x="1052508" y="5998141"/>
                <a:ext cx="6642735" cy="5861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115</m:t>
                        </m:r>
                      </m:e>
                    </m:rad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≈10.723805.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77D2D1-02FC-9C4A-7A4F-1BB595D0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08" y="5998141"/>
                <a:ext cx="6642735" cy="586105"/>
              </a:xfrm>
              <a:prstGeom prst="rect">
                <a:avLst/>
              </a:prstGeom>
              <a:blipFill>
                <a:blip r:embed="rId11"/>
                <a:stretch>
                  <a:fillRect l="-1469" b="-1979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8CB16C-38A1-F825-2685-DC5CED9DD40B}"/>
                  </a:ext>
                </a:extLst>
              </p:cNvPr>
              <p:cNvSpPr txBox="1"/>
              <p:nvPr/>
            </p:nvSpPr>
            <p:spPr>
              <a:xfrm>
                <a:off x="708973" y="5438706"/>
                <a:ext cx="7070090" cy="46863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=10.72380529481,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=10.72380529476.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8CB16C-38A1-F825-2685-DC5CED9DD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73" y="5438706"/>
                <a:ext cx="7070090" cy="468630"/>
              </a:xfrm>
              <a:prstGeom prst="rect">
                <a:avLst/>
              </a:prstGeom>
              <a:blipFill>
                <a:blip r:embed="rId12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381A3C-EC0E-22BD-2825-16ADED86CC94}"/>
                  </a:ext>
                </a:extLst>
              </p:cNvPr>
              <p:cNvSpPr txBox="1"/>
              <p:nvPr/>
            </p:nvSpPr>
            <p:spPr>
              <a:xfrm>
                <a:off x="539552" y="4961469"/>
                <a:ext cx="416242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=10.72383720930,   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381A3C-EC0E-22BD-2825-16ADED86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469"/>
                <a:ext cx="4162425" cy="46037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7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793-AAD5-2141-373C-166329A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CC58B-BE5D-E328-E27C-9BAB16A85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548680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1.</a:t>
            </a:r>
            <a:r>
              <a:rPr lang="zh-CN" altLang="en-US" sz="2000" b="0" i="0" dirty="0">
                <a:effectLst/>
                <a:latin typeface="Inter"/>
              </a:rPr>
              <a:t>什么是不动点迭代法？其迭代函数满足什么条件时可保证迭代法收敛？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9611ED-BF44-84AE-BE3C-9624F99E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2DCB41-1452-63B6-50AD-760E8D32A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" y="1268760"/>
            <a:ext cx="9144000" cy="56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C11D-49C1-0C8A-F6C3-9CC97AF1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B4F3143-4A0D-CA37-37EF-A1ADE396F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牛顿迭代与开方法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:a16="http://schemas.microsoft.com/office/drawing/2014/main" id="{FEEA6814-61B7-BF2B-D737-72C3427E6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7FAEE-F975-B6AD-E647-0BC615AB8495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895BAC-16B4-713E-5BC7-71B99A43474B}"/>
                  </a:ext>
                </a:extLst>
              </p:cNvPr>
              <p:cNvSpPr txBox="1"/>
              <p:nvPr/>
            </p:nvSpPr>
            <p:spPr>
              <a:xfrm>
                <a:off x="232098" y="1034643"/>
                <a:ext cx="8679804" cy="11385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一般情况下，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迭代法对初值要求严格，是局部收敛的。但也有例外，求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ra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的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迭代公式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(4.13)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是全局收敛的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.</a:t>
                </a:r>
                <a:endParaRPr lang="en-US" altLang="zh-CN" sz="2400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895BAC-16B4-713E-5BC7-71B99A43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98" y="1034643"/>
                <a:ext cx="8679804" cy="1138581"/>
              </a:xfrm>
              <a:prstGeom prst="rect">
                <a:avLst/>
              </a:prstGeom>
              <a:blipFill>
                <a:blip r:embed="rId3"/>
                <a:stretch>
                  <a:fillRect l="-1053" b="-1123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0C0166A6-176B-C4CE-49BC-6B94968917D4}"/>
              </a:ext>
            </a:extLst>
          </p:cNvPr>
          <p:cNvGrpSpPr/>
          <p:nvPr/>
        </p:nvGrpSpPr>
        <p:grpSpPr>
          <a:xfrm>
            <a:off x="107504" y="2708920"/>
            <a:ext cx="8495717" cy="889000"/>
            <a:chOff x="1218" y="2098"/>
            <a:chExt cx="16759" cy="1400"/>
          </a:xfrm>
        </p:grpSpPr>
        <p:sp>
          <p:nvSpPr>
            <p:cNvPr id="6" name="圆角矩形 502788">
              <a:extLst>
                <a:ext uri="{FF2B5EF4-FFF2-40B4-BE49-F238E27FC236}">
                  <a16:creationId xmlns:a16="http://schemas.microsoft.com/office/drawing/2014/main" id="{61404A8C-5D56-5074-F97D-FB74804D2D7D}"/>
                </a:ext>
              </a:extLst>
            </p:cNvPr>
            <p:cNvSpPr/>
            <p:nvPr/>
          </p:nvSpPr>
          <p:spPr>
            <a:xfrm>
              <a:off x="1218" y="2098"/>
              <a:ext cx="16697" cy="1400"/>
            </a:xfrm>
            <a:prstGeom prst="roundRect">
              <a:avLst>
                <a:gd name="adj" fmla="val 9593"/>
              </a:avLst>
            </a:prstGeom>
            <a:solidFill>
              <a:srgbClr val="FFD1E8"/>
            </a:solidFill>
            <a:ln w="9525">
              <a:noFill/>
            </a:ln>
            <a:effectLst>
              <a:prstShdw prst="shdw17" dist="17961" dir="2699999">
                <a:srgbClr val="FFD1E8">
                  <a:gamma/>
                  <a:shade val="60000"/>
                  <a:invGamma/>
                </a:srgbClr>
              </a:prstShdw>
            </a:effectLst>
          </p:spPr>
          <p:txBody>
            <a:bodyPr anchor="ctr" anchorCtr="0"/>
            <a:lstStyle/>
            <a:p>
              <a:pPr marL="565150" indent="-565150"/>
              <a:endParaRPr lang="zh-CN" altLang="en-US" sz="24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F277A3-80B9-3072-6A20-6BCC9A5D5A15}"/>
                    </a:ext>
                  </a:extLst>
                </p:cNvPr>
                <p:cNvSpPr txBox="1"/>
                <p:nvPr/>
              </p:nvSpPr>
              <p:spPr>
                <a:xfrm>
                  <a:off x="1281" y="2255"/>
                  <a:ext cx="16696" cy="82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 定理 </a:t>
                  </a:r>
                  <a:r>
                    <a:rPr lang="en-US" altLang="zh-CN" sz="24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4.6 </a:t>
                  </a: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&gt;0,   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迭代公式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(4.13)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均收敛，且为平方收敛 </a:t>
                  </a:r>
                  <a:r>
                    <a:rPr lang="en-US" altLang="zh-CN" sz="2400" dirty="0">
                      <a:latin typeface="Arial" panose="020B0604020202020204" pitchFamily="34" charset="0"/>
                      <a:ea typeface="楷体_GB2312" pitchFamily="49" charset="-122"/>
                    </a:rPr>
                    <a:t>.</a:t>
                  </a:r>
                  <a:endParaRPr lang="en-US" altLang="zh-CN" sz="2400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F277A3-80B9-3072-6A20-6BCC9A5D5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" y="2255"/>
                  <a:ext cx="16696" cy="828"/>
                </a:xfrm>
                <a:prstGeom prst="rect">
                  <a:avLst/>
                </a:prstGeom>
                <a:blipFill>
                  <a:blip r:embed="rId4"/>
                  <a:stretch>
                    <a:fillRect l="-72" b="-26744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20DA65F-A242-BE0E-FD15-CFC23E48A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386484"/>
              </p:ext>
            </p:extLst>
          </p:nvPr>
        </p:nvGraphicFramePr>
        <p:xfrm>
          <a:off x="1025463" y="4137770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360" imgH="812520" progId="Equation.DSMT4">
                  <p:embed/>
                </p:oleObj>
              </mc:Choice>
              <mc:Fallback>
                <p:oleObj name="Equation" r:id="rId5" imgW="2133360" imgH="8125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51773C0-50A2-FC14-A4A6-D186B94C0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463" y="4137770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89F3EF-4422-CF67-2796-284F7A25BAF8}"/>
                  </a:ext>
                </a:extLst>
              </p:cNvPr>
              <p:cNvSpPr txBox="1"/>
              <p:nvPr/>
            </p:nvSpPr>
            <p:spPr>
              <a:xfrm>
                <a:off x="2609639" y="4133616"/>
                <a:ext cx="4583150" cy="79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89F3EF-4422-CF67-2796-284F7A25B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39" y="4133616"/>
                <a:ext cx="4583150" cy="790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9073D8-9132-AADA-B400-AE6DFB491C30}"/>
                  </a:ext>
                </a:extLst>
              </p:cNvPr>
              <p:cNvSpPr txBox="1"/>
              <p:nvPr/>
            </p:nvSpPr>
            <p:spPr>
              <a:xfrm>
                <a:off x="7146143" y="4313983"/>
                <a:ext cx="129095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(4.13)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9073D8-9132-AADA-B400-AE6DFB491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43" y="4313983"/>
                <a:ext cx="1290955" cy="46037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F315-2530-D668-92DC-93CAA0EB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019F666-E385-BFE3-08F1-718345EA9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牛顿迭代的优缺点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:a16="http://schemas.microsoft.com/office/drawing/2014/main" id="{D2214500-F1C5-E55A-E004-ABB91389E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717A12-3DEA-5434-5BE4-A52B8FCD57D2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71B47-3047-EB8B-C5A5-0C508C1786F3}"/>
              </a:ext>
            </a:extLst>
          </p:cNvPr>
          <p:cNvSpPr txBox="1"/>
          <p:nvPr/>
        </p:nvSpPr>
        <p:spPr>
          <a:xfrm>
            <a:off x="467544" y="874421"/>
            <a:ext cx="8463780" cy="2601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牛顿迭代法是最著名的方程求根的方法。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优点：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形式简单，收敛速度快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缺点：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对初始近似值要求严格，需要计算导数值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）简化导数计算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简化的牛顿迭代法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46E9BDE-0280-5C87-DF39-A2D788191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90237"/>
              </p:ext>
            </p:extLst>
          </p:nvPr>
        </p:nvGraphicFramePr>
        <p:xfrm>
          <a:off x="436124" y="3767559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879" imgH="812549" progId="Equation.DSMT4">
                  <p:embed/>
                </p:oleObj>
              </mc:Choice>
              <mc:Fallback>
                <p:oleObj name="Equation" r:id="rId3" imgW="2133879" imgH="81254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124" y="3767559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7DC158-50BE-09EF-D1CC-6773C9B52335}"/>
                  </a:ext>
                </a:extLst>
              </p:cNvPr>
              <p:cNvSpPr txBox="1"/>
              <p:nvPr/>
            </p:nvSpPr>
            <p:spPr>
              <a:xfrm>
                <a:off x="-258895" y="4887006"/>
                <a:ext cx="5795645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 (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=0, 1, 2, ⋯)   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7DC158-50BE-09EF-D1CC-6773C9B5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8895" y="4887006"/>
                <a:ext cx="5795645" cy="854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CB06CDE-973F-616C-121E-F52029286503}"/>
              </a:ext>
            </a:extLst>
          </p:cNvPr>
          <p:cNvSpPr txBox="1"/>
          <p:nvPr/>
        </p:nvSpPr>
        <p:spPr>
          <a:xfrm>
            <a:off x="2702135" y="3943126"/>
            <a:ext cx="1152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B4CBB5-87C5-6F90-EC3E-89C583F839F7}"/>
              </a:ext>
            </a:extLst>
          </p:cNvPr>
          <p:cNvSpPr txBox="1"/>
          <p:nvPr/>
        </p:nvSpPr>
        <p:spPr>
          <a:xfrm>
            <a:off x="339261" y="609402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该方法一般只是线性收敛。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2A2813C-E223-B663-A996-2751C8358C50}"/>
              </a:ext>
            </a:extLst>
          </p:cNvPr>
          <p:cNvGrpSpPr/>
          <p:nvPr/>
        </p:nvGrpSpPr>
        <p:grpSpPr>
          <a:xfrm>
            <a:off x="4542036" y="3716164"/>
            <a:ext cx="4029074" cy="3046412"/>
            <a:chOff x="484" y="2132"/>
            <a:chExt cx="2538" cy="1919"/>
          </a:xfrm>
        </p:grpSpPr>
        <p:sp>
          <p:nvSpPr>
            <p:cNvPr id="6" name="直接连接符 5">
              <a:extLst>
                <a:ext uri="{FF2B5EF4-FFF2-40B4-BE49-F238E27FC236}">
                  <a16:creationId xmlns:a16="http://schemas.microsoft.com/office/drawing/2014/main" id="{040E59A9-93D3-D737-94EF-A481C6113B9E}"/>
                </a:ext>
              </a:extLst>
            </p:cNvPr>
            <p:cNvSpPr/>
            <p:nvPr/>
          </p:nvSpPr>
          <p:spPr>
            <a:xfrm>
              <a:off x="521" y="3748"/>
              <a:ext cx="2215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接连接符 6">
              <a:extLst>
                <a:ext uri="{FF2B5EF4-FFF2-40B4-BE49-F238E27FC236}">
                  <a16:creationId xmlns:a16="http://schemas.microsoft.com/office/drawing/2014/main" id="{46FDE49F-9D6E-E594-E07B-0E1B3B67F969}"/>
                </a:ext>
              </a:extLst>
            </p:cNvPr>
            <p:cNvSpPr/>
            <p:nvPr/>
          </p:nvSpPr>
          <p:spPr>
            <a:xfrm flipV="1">
              <a:off x="717" y="2260"/>
              <a:ext cx="0" cy="179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13CBA3-0BC8-9843-1592-C8944CD92DFA}"/>
                </a:ext>
              </a:extLst>
            </p:cNvPr>
            <p:cNvSpPr txBox="1"/>
            <p:nvPr/>
          </p:nvSpPr>
          <p:spPr>
            <a:xfrm>
              <a:off x="2667" y="3627"/>
              <a:ext cx="35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A325B3-C122-E505-E561-7C7E49F86D3D}"/>
                </a:ext>
              </a:extLst>
            </p:cNvPr>
            <p:cNvSpPr/>
            <p:nvPr/>
          </p:nvSpPr>
          <p:spPr>
            <a:xfrm>
              <a:off x="484" y="2132"/>
              <a:ext cx="22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lstStyle/>
            <a:p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sp>
        <p:nvSpPr>
          <p:cNvPr id="13" name="任意多边形 505863">
            <a:extLst>
              <a:ext uri="{FF2B5EF4-FFF2-40B4-BE49-F238E27FC236}">
                <a16:creationId xmlns:a16="http://schemas.microsoft.com/office/drawing/2014/main" id="{5994FB5C-9EC6-0017-C245-4961BDF48081}"/>
              </a:ext>
            </a:extLst>
          </p:cNvPr>
          <p:cNvSpPr/>
          <p:nvPr/>
        </p:nvSpPr>
        <p:spPr>
          <a:xfrm rot="-1186203">
            <a:off x="4834135" y="4376564"/>
            <a:ext cx="3011488" cy="1722437"/>
          </a:xfrm>
          <a:custGeom>
            <a:avLst/>
            <a:gdLst/>
            <a:ahLst/>
            <a:cxnLst/>
            <a:rect l="0" t="0" r="0" b="0"/>
            <a:pathLst>
              <a:path w="3447" h="1731">
                <a:moveTo>
                  <a:pt x="0" y="1678"/>
                </a:moveTo>
                <a:cubicBezTo>
                  <a:pt x="370" y="1704"/>
                  <a:pt x="741" y="1731"/>
                  <a:pt x="1179" y="1588"/>
                </a:cubicBezTo>
                <a:cubicBezTo>
                  <a:pt x="1617" y="1445"/>
                  <a:pt x="2253" y="1082"/>
                  <a:pt x="2631" y="817"/>
                </a:cubicBezTo>
                <a:cubicBezTo>
                  <a:pt x="3009" y="552"/>
                  <a:pt x="3228" y="276"/>
                  <a:pt x="3447" y="0"/>
                </a:cubicBezTo>
              </a:path>
            </a:pathLst>
          </a:custGeom>
          <a:noFill/>
          <a:ln w="22225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4C6BC6-8ED6-B4BB-67D0-2DEE5270052C}"/>
              </a:ext>
            </a:extLst>
          </p:cNvPr>
          <p:cNvSpPr txBox="1"/>
          <p:nvPr/>
        </p:nvSpPr>
        <p:spPr>
          <a:xfrm>
            <a:off x="5608835" y="5824364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en-US" altLang="zh-CN" sz="2400" b="1" i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6CE940D-5446-1352-F15F-8D36C1FC3AF3}"/>
              </a:ext>
            </a:extLst>
          </p:cNvPr>
          <p:cNvSpPr/>
          <p:nvPr/>
        </p:nvSpPr>
        <p:spPr>
          <a:xfrm>
            <a:off x="5792985" y="6213301"/>
            <a:ext cx="111125" cy="111125"/>
          </a:xfrm>
          <a:prstGeom prst="ellipse">
            <a:avLst/>
          </a:prstGeom>
          <a:solidFill>
            <a:srgbClr val="FF33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4C1E6AA-7FA2-73EE-D192-9709899AEB02}"/>
              </a:ext>
            </a:extLst>
          </p:cNvPr>
          <p:cNvGrpSpPr/>
          <p:nvPr/>
        </p:nvGrpSpPr>
        <p:grpSpPr>
          <a:xfrm>
            <a:off x="6964560" y="4008264"/>
            <a:ext cx="414338" cy="2300287"/>
            <a:chOff x="3243" y="1028"/>
            <a:chExt cx="261" cy="1449"/>
          </a:xfrm>
        </p:grpSpPr>
        <p:sp>
          <p:nvSpPr>
            <p:cNvPr id="17" name="直接连接符 16">
              <a:extLst>
                <a:ext uri="{FF2B5EF4-FFF2-40B4-BE49-F238E27FC236}">
                  <a16:creationId xmlns:a16="http://schemas.microsoft.com/office/drawing/2014/main" id="{2C15C897-746E-B478-1D97-162D827A75BB}"/>
                </a:ext>
              </a:extLst>
            </p:cNvPr>
            <p:cNvSpPr/>
            <p:nvPr/>
          </p:nvSpPr>
          <p:spPr>
            <a:xfrm>
              <a:off x="3504" y="1162"/>
              <a:ext cx="0" cy="131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38CE8E8D-F276-71BC-58DF-6C5273538171}"/>
                </a:ext>
              </a:extLst>
            </p:cNvPr>
            <p:cNvGraphicFramePr/>
            <p:nvPr/>
          </p:nvGraphicFramePr>
          <p:xfrm>
            <a:off x="3243" y="1028"/>
            <a:ext cx="24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90500" imgH="228600" progId="Equation.DSMT4">
                    <p:embed/>
                  </p:oleObj>
                </mc:Choice>
                <mc:Fallback>
                  <p:oleObj r:id="rId6" imgW="190500" imgH="228600" progId="Equation.DSMT4">
                    <p:embed/>
                    <p:pic>
                      <p:nvPicPr>
                        <p:cNvPr id="505869" name="对象 50586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43" y="1028"/>
                          <a:ext cx="242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FDB734-39E0-75BB-7CFB-58A30AC827F0}"/>
              </a:ext>
            </a:extLst>
          </p:cNvPr>
          <p:cNvGrpSpPr/>
          <p:nvPr/>
        </p:nvGrpSpPr>
        <p:grpSpPr>
          <a:xfrm>
            <a:off x="7242373" y="6259339"/>
            <a:ext cx="355600" cy="454025"/>
            <a:chOff x="2186" y="3723"/>
            <a:chExt cx="224" cy="286"/>
          </a:xfrm>
        </p:grpSpPr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F68AD7D0-777B-A5AD-193C-6753192ADD54}"/>
                </a:ext>
              </a:extLst>
            </p:cNvPr>
            <p:cNvGraphicFramePr/>
            <p:nvPr/>
          </p:nvGraphicFramePr>
          <p:xfrm>
            <a:off x="2186" y="3724"/>
            <a:ext cx="22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65100" imgH="228600" progId="Equation.DSMT4">
                    <p:embed/>
                  </p:oleObj>
                </mc:Choice>
                <mc:Fallback>
                  <p:oleObj r:id="rId8" imgW="165100" imgH="228600" progId="Equation.DSMT4">
                    <p:embed/>
                    <p:pic>
                      <p:nvPicPr>
                        <p:cNvPr id="505871" name="对象 50587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186" y="3724"/>
                          <a:ext cx="22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0E75251-A36E-C161-2DF3-37D03DCC0FBE}"/>
                </a:ext>
              </a:extLst>
            </p:cNvPr>
            <p:cNvSpPr/>
            <p:nvPr/>
          </p:nvSpPr>
          <p:spPr>
            <a:xfrm>
              <a:off x="2248" y="3723"/>
              <a:ext cx="48" cy="48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B9DD70-A7ED-888E-1F68-890CFCAD7C71}"/>
              </a:ext>
            </a:extLst>
          </p:cNvPr>
          <p:cNvGrpSpPr/>
          <p:nvPr/>
        </p:nvGrpSpPr>
        <p:grpSpPr>
          <a:xfrm>
            <a:off x="6488310" y="3717751"/>
            <a:ext cx="1081088" cy="3095625"/>
            <a:chOff x="2943" y="845"/>
            <a:chExt cx="681" cy="1950"/>
          </a:xfrm>
        </p:grpSpPr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45A6D13F-C41E-5A6D-7FA1-33FEBF37CF03}"/>
                </a:ext>
              </a:extLst>
            </p:cNvPr>
            <p:cNvGraphicFramePr/>
            <p:nvPr/>
          </p:nvGraphicFramePr>
          <p:xfrm>
            <a:off x="3016" y="2432"/>
            <a:ext cx="227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152400" imgH="228600" progId="Equation.DSMT4">
                    <p:embed/>
                  </p:oleObj>
                </mc:Choice>
                <mc:Fallback>
                  <p:oleObj r:id="rId10" imgW="152400" imgH="228600" progId="Equation.DSMT4">
                    <p:embed/>
                    <p:pic>
                      <p:nvPicPr>
                        <p:cNvPr id="505874" name="对象 50587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016" y="2432"/>
                          <a:ext cx="227" cy="2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直接连接符 23">
              <a:extLst>
                <a:ext uri="{FF2B5EF4-FFF2-40B4-BE49-F238E27FC236}">
                  <a16:creationId xmlns:a16="http://schemas.microsoft.com/office/drawing/2014/main" id="{2F68BF87-4B4F-88C8-76DB-7E2BACD978E7}"/>
                </a:ext>
              </a:extLst>
            </p:cNvPr>
            <p:cNvSpPr/>
            <p:nvPr/>
          </p:nvSpPr>
          <p:spPr>
            <a:xfrm flipH="1">
              <a:off x="2943" y="845"/>
              <a:ext cx="681" cy="1950"/>
            </a:xfrm>
            <a:prstGeom prst="line">
              <a:avLst/>
            </a:prstGeom>
            <a:ln w="22225" cap="flat" cmpd="sng">
              <a:solidFill>
                <a:srgbClr val="005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B9FEFB-3844-B6FC-5D0E-30FFC6656E05}"/>
              </a:ext>
            </a:extLst>
          </p:cNvPr>
          <p:cNvGrpSpPr/>
          <p:nvPr/>
        </p:nvGrpSpPr>
        <p:grpSpPr>
          <a:xfrm>
            <a:off x="6431160" y="5086176"/>
            <a:ext cx="358775" cy="1225550"/>
            <a:chOff x="2898" y="1706"/>
            <a:chExt cx="226" cy="772"/>
          </a:xfrm>
        </p:grpSpPr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17AB52D6-2789-20F3-EB76-B095E10EB133}"/>
                </a:ext>
              </a:extLst>
            </p:cNvPr>
            <p:cNvGraphicFramePr/>
            <p:nvPr/>
          </p:nvGraphicFramePr>
          <p:xfrm>
            <a:off x="2898" y="1706"/>
            <a:ext cx="22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177800" imgH="227965" progId="Equation.DSMT4">
                    <p:embed/>
                  </p:oleObj>
                </mc:Choice>
                <mc:Fallback>
                  <p:oleObj r:id="rId12" imgW="177800" imgH="227965" progId="Equation.DSMT4">
                    <p:embed/>
                    <p:pic>
                      <p:nvPicPr>
                        <p:cNvPr id="505877" name="对象 50587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98" y="1706"/>
                          <a:ext cx="226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直接连接符 26">
              <a:extLst>
                <a:ext uri="{FF2B5EF4-FFF2-40B4-BE49-F238E27FC236}">
                  <a16:creationId xmlns:a16="http://schemas.microsoft.com/office/drawing/2014/main" id="{2096FA0F-A7DA-CDFA-2334-768E5178954B}"/>
                </a:ext>
              </a:extLst>
            </p:cNvPr>
            <p:cNvSpPr/>
            <p:nvPr/>
          </p:nvSpPr>
          <p:spPr>
            <a:xfrm>
              <a:off x="3052" y="1957"/>
              <a:ext cx="0" cy="52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F18B62D-517D-0C22-2CB2-C679755E6585}"/>
              </a:ext>
            </a:extLst>
          </p:cNvPr>
          <p:cNvGrpSpPr/>
          <p:nvPr/>
        </p:nvGrpSpPr>
        <p:grpSpPr>
          <a:xfrm>
            <a:off x="6237485" y="4724226"/>
            <a:ext cx="720725" cy="2041525"/>
            <a:chOff x="2744" y="1706"/>
            <a:chExt cx="454" cy="1286"/>
          </a:xfrm>
        </p:grpSpPr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5C18E0F6-E67F-DA0A-9778-1C855AF39C69}"/>
                </a:ext>
              </a:extLst>
            </p:cNvPr>
            <p:cNvGraphicFramePr/>
            <p:nvPr/>
          </p:nvGraphicFramePr>
          <p:xfrm>
            <a:off x="2783" y="2668"/>
            <a:ext cx="23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165100" imgH="228600" progId="Equation.DSMT4">
                    <p:embed/>
                  </p:oleObj>
                </mc:Choice>
                <mc:Fallback>
                  <p:oleObj r:id="rId14" imgW="165100" imgH="228600" progId="Equation.DSMT4">
                    <p:embed/>
                    <p:pic>
                      <p:nvPicPr>
                        <p:cNvPr id="505880" name="对象 505879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783" y="2668"/>
                          <a:ext cx="23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直接连接符 29">
              <a:extLst>
                <a:ext uri="{FF2B5EF4-FFF2-40B4-BE49-F238E27FC236}">
                  <a16:creationId xmlns:a16="http://schemas.microsoft.com/office/drawing/2014/main" id="{85715368-4306-B179-D82F-EAAAEAFCA4A4}"/>
                </a:ext>
              </a:extLst>
            </p:cNvPr>
            <p:cNvSpPr/>
            <p:nvPr/>
          </p:nvSpPr>
          <p:spPr>
            <a:xfrm flipH="1">
              <a:off x="2744" y="1706"/>
              <a:ext cx="454" cy="1286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" name="直接连接符 30">
            <a:extLst>
              <a:ext uri="{FF2B5EF4-FFF2-40B4-BE49-F238E27FC236}">
                <a16:creationId xmlns:a16="http://schemas.microsoft.com/office/drawing/2014/main" id="{5FFC44B1-2183-8E28-5CF2-EE287CC4A9A8}"/>
              </a:ext>
            </a:extLst>
          </p:cNvPr>
          <p:cNvSpPr/>
          <p:nvPr/>
        </p:nvSpPr>
        <p:spPr>
          <a:xfrm>
            <a:off x="6229548" y="5949776"/>
            <a:ext cx="0" cy="360363"/>
          </a:xfrm>
          <a:prstGeom prst="line">
            <a:avLst/>
          </a:prstGeom>
          <a:ln w="19050" cap="flat" cmpd="sng">
            <a:solidFill>
              <a:srgbClr val="000000"/>
            </a:solidFill>
            <a:prstDash val="lg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55643ED-8F4E-E163-1C27-B54F1612C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642060"/>
              </p:ext>
            </p:extLst>
          </p:nvPr>
        </p:nvGraphicFramePr>
        <p:xfrm>
          <a:off x="7540823" y="3862214"/>
          <a:ext cx="1063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583565" imgH="203200" progId="Equation.DSMT4">
                  <p:embed/>
                </p:oleObj>
              </mc:Choice>
              <mc:Fallback>
                <p:oleObj r:id="rId16" imgW="583565" imgH="203200" progId="Equation.DSMT4">
                  <p:embed/>
                  <p:pic>
                    <p:nvPicPr>
                      <p:cNvPr id="505883" name="对象 50588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40823" y="3862214"/>
                        <a:ext cx="106362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053960-55D9-C2CB-4952-72E176848A62}"/>
              </a:ext>
            </a:extLst>
          </p:cNvPr>
          <p:cNvGrpSpPr/>
          <p:nvPr/>
        </p:nvGrpSpPr>
        <p:grpSpPr>
          <a:xfrm>
            <a:off x="6012060" y="4724226"/>
            <a:ext cx="787400" cy="2041525"/>
            <a:chOff x="2562" y="1660"/>
            <a:chExt cx="496" cy="1286"/>
          </a:xfrm>
        </p:grpSpPr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5D1157E7-B1F4-945C-EDFE-6233042759E1}"/>
                </a:ext>
              </a:extLst>
            </p:cNvPr>
            <p:cNvGraphicFramePr/>
            <p:nvPr/>
          </p:nvGraphicFramePr>
          <p:xfrm>
            <a:off x="2562" y="2612"/>
            <a:ext cx="23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65100" imgH="228600" progId="Equation.DSMT4">
                    <p:embed/>
                  </p:oleObj>
                </mc:Choice>
                <mc:Fallback>
                  <p:oleObj r:id="rId18" imgW="165100" imgH="228600" progId="Equation.DSMT4">
                    <p:embed/>
                    <p:pic>
                      <p:nvPicPr>
                        <p:cNvPr id="505890" name="对象 505889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562" y="2612"/>
                          <a:ext cx="23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直接连接符 34">
              <a:extLst>
                <a:ext uri="{FF2B5EF4-FFF2-40B4-BE49-F238E27FC236}">
                  <a16:creationId xmlns:a16="http://schemas.microsoft.com/office/drawing/2014/main" id="{722D614A-DB04-59B6-524F-BFE70A30BB2B}"/>
                </a:ext>
              </a:extLst>
            </p:cNvPr>
            <p:cNvSpPr/>
            <p:nvPr/>
          </p:nvSpPr>
          <p:spPr>
            <a:xfrm flipH="1">
              <a:off x="2604" y="1660"/>
              <a:ext cx="454" cy="1286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921CBC-8D55-3C3B-CAD9-B93899D23794}"/>
              </a:ext>
            </a:extLst>
          </p:cNvPr>
          <p:cNvGrpSpPr/>
          <p:nvPr/>
        </p:nvGrpSpPr>
        <p:grpSpPr>
          <a:xfrm>
            <a:off x="6093023" y="5373514"/>
            <a:ext cx="384175" cy="906462"/>
            <a:chOff x="2653" y="2115"/>
            <a:chExt cx="242" cy="571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65969B2C-892F-9349-9BE4-8BB3E59955BD}"/>
                </a:ext>
              </a:extLst>
            </p:cNvPr>
            <p:cNvGraphicFramePr/>
            <p:nvPr/>
          </p:nvGraphicFramePr>
          <p:xfrm>
            <a:off x="2653" y="2115"/>
            <a:ext cx="24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90500" imgH="228600" progId="Equation.DSMT4">
                    <p:embed/>
                  </p:oleObj>
                </mc:Choice>
                <mc:Fallback>
                  <p:oleObj r:id="rId20" imgW="190500" imgH="228600" progId="Equation.DSMT4">
                    <p:embed/>
                    <p:pic>
                      <p:nvPicPr>
                        <p:cNvPr id="505893" name="对象 505892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653" y="2115"/>
                          <a:ext cx="242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直接连接符 37">
              <a:extLst>
                <a:ext uri="{FF2B5EF4-FFF2-40B4-BE49-F238E27FC236}">
                  <a16:creationId xmlns:a16="http://schemas.microsoft.com/office/drawing/2014/main" id="{31EA8530-0795-88FE-E373-E6A909896AB3}"/>
                </a:ext>
              </a:extLst>
            </p:cNvPr>
            <p:cNvSpPr/>
            <p:nvPr/>
          </p:nvSpPr>
          <p:spPr>
            <a:xfrm>
              <a:off x="2844" y="2391"/>
              <a:ext cx="0" cy="29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15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1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E3A2C-A74E-2AA9-8DC6-588ADC4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简化的牛顿迭代法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68109B-0199-027C-D52C-9678984A0992}"/>
              </a:ext>
            </a:extLst>
          </p:cNvPr>
          <p:cNvGrpSpPr/>
          <p:nvPr/>
        </p:nvGrpSpPr>
        <p:grpSpPr>
          <a:xfrm>
            <a:off x="232971" y="839564"/>
            <a:ext cx="8371675" cy="1005840"/>
            <a:chOff x="889" y="1259"/>
            <a:chExt cx="19563" cy="15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DEA2E72-C2E6-B5B1-FCA0-891E56029382}"/>
                </a:ext>
              </a:extLst>
            </p:cNvPr>
            <p:cNvSpPr txBox="1"/>
            <p:nvPr/>
          </p:nvSpPr>
          <p:spPr>
            <a:xfrm>
              <a:off x="889" y="1520"/>
              <a:ext cx="2231" cy="725"/>
            </a:xfrm>
            <a:prstGeom prst="rect">
              <a:avLst/>
            </a:prstGeom>
            <a:solidFill>
              <a:srgbClr val="D9FFD9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例 </a:t>
              </a:r>
              <a:r>
                <a:rPr lang="en-US" altLang="zh-CN" sz="2400" dirty="0">
                  <a:latin typeface="Times New Roman" panose="02020603050405020304" pitchFamily="18" charset="0"/>
                  <a:ea typeface="楷体_GB2312" pitchFamily="49" charset="-122"/>
                </a:rPr>
                <a:t>4.9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D4817E2-7E61-C758-5DD3-0CD04CB04847}"/>
                    </a:ext>
                  </a:extLst>
                </p:cNvPr>
                <p:cNvSpPr txBox="1"/>
                <p:nvPr/>
              </p:nvSpPr>
              <p:spPr>
                <a:xfrm>
                  <a:off x="3074" y="1259"/>
                  <a:ext cx="17378" cy="15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用简化的牛顿迭代公式</a:t>
                  </a:r>
                  <a:r>
                    <a:rPr lang="en-US" altLang="zh-CN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(4.14)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求方程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在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a14:m>
                  <a:endPara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400" dirty="0">
                      <a:solidFill>
                        <a:srgbClr val="000000"/>
                      </a:solidFill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附近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的近似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根，准确到小数点后</a:t>
                  </a:r>
                  <a:r>
                    <a:rPr lang="en-US" altLang="zh-CN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4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位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en-US" altLang="zh-CN" sz="2400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D4817E2-7E61-C758-5DD3-0CD04CB04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4" y="1259"/>
                  <a:ext cx="17378" cy="1584"/>
                </a:xfrm>
                <a:prstGeom prst="rect">
                  <a:avLst/>
                </a:prstGeom>
                <a:blipFill>
                  <a:blip r:embed="rId2"/>
                  <a:stretch>
                    <a:fillRect l="-1311" b="-1333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511104A-2263-640C-AC16-740E8251CCF9}"/>
              </a:ext>
            </a:extLst>
          </p:cNvPr>
          <p:cNvSpPr txBox="1"/>
          <p:nvPr/>
        </p:nvSpPr>
        <p:spPr>
          <a:xfrm>
            <a:off x="232971" y="1982246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25B3F5-C886-184D-98AA-796A18FB3191}"/>
                  </a:ext>
                </a:extLst>
              </p:cNvPr>
              <p:cNvSpPr txBox="1"/>
              <p:nvPr/>
            </p:nvSpPr>
            <p:spPr>
              <a:xfrm>
                <a:off x="961951" y="1992406"/>
                <a:ext cx="5962015" cy="4619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ea typeface="楷体_GB2312" pitchFamily="49" charset="-122"/>
                    <a:sym typeface="Wingdings" panose="05000000000000000000" pitchFamily="2" charset="2"/>
                  </a:rPr>
                  <a:t>据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题设，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25B3F5-C886-184D-98AA-796A18FB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51" y="1992406"/>
                <a:ext cx="5962015" cy="461986"/>
              </a:xfrm>
              <a:prstGeom prst="rect">
                <a:avLst/>
              </a:prstGeom>
              <a:blipFill>
                <a:blip r:embed="rId3"/>
                <a:stretch>
                  <a:fillRect l="-1636" t="-10526" b="-2894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7F8DF77-FFF4-D2F7-F9BF-B04F6E28A2C1}"/>
              </a:ext>
            </a:extLst>
          </p:cNvPr>
          <p:cNvSpPr txBox="1"/>
          <p:nvPr/>
        </p:nvSpPr>
        <p:spPr>
          <a:xfrm>
            <a:off x="263845" y="3244944"/>
            <a:ext cx="48539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代入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(4.14)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式得迭代公式</a:t>
            </a:r>
            <a:endParaRPr lang="zh-CN" altLang="en-US" sz="24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46DA40C-431D-1892-0B11-507647E27461}"/>
                  </a:ext>
                </a:extLst>
              </p:cNvPr>
              <p:cNvSpPr txBox="1"/>
              <p:nvPr/>
            </p:nvSpPr>
            <p:spPr>
              <a:xfrm>
                <a:off x="1475656" y="2552499"/>
                <a:ext cx="623951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0.5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1.6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46DA40C-431D-1892-0B11-507647E2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552499"/>
                <a:ext cx="6239510" cy="461665"/>
              </a:xfrm>
              <a:prstGeom prst="rect">
                <a:avLst/>
              </a:prstGeom>
              <a:blipFill>
                <a:blip r:embed="rId4"/>
                <a:stretch>
                  <a:fillRect l="-97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3866BD-90D0-55F5-2AC0-F950D5BC0457}"/>
                  </a:ext>
                </a:extLst>
              </p:cNvPr>
              <p:cNvSpPr txBox="1"/>
              <p:nvPr/>
            </p:nvSpPr>
            <p:spPr>
              <a:xfrm>
                <a:off x="2781225" y="3843398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=0.56658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3866BD-90D0-55F5-2AC0-F950D5BC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25" y="3843398"/>
                <a:ext cx="6189345" cy="61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EF6305-FB8E-F9ED-7E44-E723825EF117}"/>
                  </a:ext>
                </a:extLst>
              </p:cNvPr>
              <p:cNvSpPr txBox="1"/>
              <p:nvPr/>
            </p:nvSpPr>
            <p:spPr>
              <a:xfrm>
                <a:off x="755576" y="5805264"/>
                <a:ext cx="7387590" cy="731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0.5671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EF6305-FB8E-F9ED-7E44-E723825EF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805264"/>
                <a:ext cx="7387590" cy="731226"/>
              </a:xfrm>
              <a:prstGeom prst="rect">
                <a:avLst/>
              </a:prstGeom>
              <a:blipFill>
                <a:blip r:embed="rId6"/>
                <a:stretch>
                  <a:fillRect l="-1320" b="-75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B98F2DE-AE15-16D9-F2B5-83E9BF69E830}"/>
                  </a:ext>
                </a:extLst>
              </p:cNvPr>
              <p:cNvSpPr txBox="1"/>
              <p:nvPr/>
            </p:nvSpPr>
            <p:spPr>
              <a:xfrm>
                <a:off x="3931682" y="3171791"/>
                <a:ext cx="3888432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+0.6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B98F2DE-AE15-16D9-F2B5-83E9BF69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82" y="3171791"/>
                <a:ext cx="3888432" cy="616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BF7F50-AB55-B538-866E-2F6ECAED33C0}"/>
                  </a:ext>
                </a:extLst>
              </p:cNvPr>
              <p:cNvSpPr txBox="1"/>
              <p:nvPr/>
            </p:nvSpPr>
            <p:spPr>
              <a:xfrm>
                <a:off x="263845" y="3862569"/>
                <a:ext cx="2723979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计算得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BF7F50-AB55-B538-866E-2F6ECAED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5" y="3862569"/>
                <a:ext cx="2723979" cy="460375"/>
              </a:xfrm>
              <a:prstGeom prst="rect">
                <a:avLst/>
              </a:prstGeom>
              <a:blipFill>
                <a:blip r:embed="rId8"/>
                <a:stretch>
                  <a:fillRect l="-3356" t="-10667" b="-30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809FFF-2749-597B-E2FA-0F89015FED74}"/>
                  </a:ext>
                </a:extLst>
              </p:cNvPr>
              <p:cNvSpPr txBox="1"/>
              <p:nvPr/>
            </p:nvSpPr>
            <p:spPr>
              <a:xfrm>
                <a:off x="2778273" y="4507642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=0.56712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809FFF-2749-597B-E2FA-0F89015F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3" y="4507642"/>
                <a:ext cx="6189345" cy="6161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67D1F0-38CB-B4B0-C8D6-D2B2CF52EB75}"/>
                  </a:ext>
                </a:extLst>
              </p:cNvPr>
              <p:cNvSpPr txBox="1"/>
              <p:nvPr/>
            </p:nvSpPr>
            <p:spPr>
              <a:xfrm>
                <a:off x="2768643" y="5174563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=0.56714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67D1F0-38CB-B4B0-C8D6-D2B2CF52E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43" y="5174563"/>
                <a:ext cx="6189345" cy="616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1EFB9AD2-1910-4AE5-5C56-E2EBE834E28C}"/>
              </a:ext>
            </a:extLst>
          </p:cNvPr>
          <p:cNvSpPr txBox="1"/>
          <p:nvPr/>
        </p:nvSpPr>
        <p:spPr>
          <a:xfrm>
            <a:off x="503548" y="460493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比</a:t>
            </a:r>
            <a:r>
              <a:rPr lang="en-US" altLang="zh-CN" sz="2400" dirty="0">
                <a:solidFill>
                  <a:srgbClr val="FF0000"/>
                </a:solidFill>
              </a:rPr>
              <a:t>P87</a:t>
            </a:r>
            <a:r>
              <a:rPr lang="zh-CN" altLang="en-US" sz="2400" dirty="0">
                <a:solidFill>
                  <a:srgbClr val="FF0000"/>
                </a:solidFill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</a:rPr>
              <a:t>4.5</a:t>
            </a:r>
            <a:r>
              <a:rPr lang="zh-CN" altLang="en-US" sz="2400" dirty="0">
                <a:solidFill>
                  <a:srgbClr val="FF0000"/>
                </a:solidFill>
              </a:rPr>
              <a:t>迭代</a:t>
            </a:r>
            <a:r>
              <a:rPr lang="en-US" altLang="zh-CN" sz="2400" dirty="0">
                <a:solidFill>
                  <a:srgbClr val="FF0000"/>
                </a:solidFill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</a:rPr>
              <a:t>次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快得多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C17329-ACC8-A443-3DA2-0CC38D651599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1" grpId="0"/>
      <p:bldP spid="14" grpId="0"/>
      <p:bldP spid="15" grpId="0"/>
      <p:bldP spid="16" grpId="0"/>
      <p:bldP spid="16" grpId="1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52D5D-56FB-4205-1C45-3995F2DB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>
            <a:extLst>
              <a:ext uri="{FF2B5EF4-FFF2-40B4-BE49-F238E27FC236}">
                <a16:creationId xmlns:a16="http://schemas.microsoft.com/office/drawing/2014/main" id="{11467705-D7F1-7131-D2AC-5DE1D92B5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11267" name="AutoShape 2">
            <a:extLst>
              <a:ext uri="{FF2B5EF4-FFF2-40B4-BE49-F238E27FC236}">
                <a16:creationId xmlns:a16="http://schemas.microsoft.com/office/drawing/2014/main" id="{E0244364-7611-8874-4E6D-DBA1343D4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84313"/>
            <a:ext cx="7239000" cy="4824412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D2AC4DF4-BE6F-A183-70E5-54D824F865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3768477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牛顿迭代法 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1269" name="AutoShape 14">
            <a:extLst>
              <a:ext uri="{FF2B5EF4-FFF2-40B4-BE49-F238E27FC236}">
                <a16:creationId xmlns:a16="http://schemas.microsoft.com/office/drawing/2014/main" id="{75976DC3-3130-3F44-0B6A-A3D94B07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1052513"/>
            <a:ext cx="6553200" cy="56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非线性方程的数值解法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63A4CEC9-C388-518D-E22B-4EE40BF620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70288" y="261620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7BCBAD1D-AC33-B984-824D-603E69DC4E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3350" y="1989138"/>
            <a:ext cx="2271713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二分算法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032852D-881C-05A0-B564-2291A1D0CA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2760663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一般迭代法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AutoShape 18">
            <a:extLst>
              <a:ext uri="{FF2B5EF4-FFF2-40B4-BE49-F238E27FC236}">
                <a16:creationId xmlns:a16="http://schemas.microsoft.com/office/drawing/2014/main" id="{0D4CBD42-7C0A-4EBD-BB20-9647FAA22A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3938" y="306839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275" name="Rectangle 21">
            <a:extLst>
              <a:ext uri="{FF2B5EF4-FFF2-40B4-BE49-F238E27FC236}">
                <a16:creationId xmlns:a16="http://schemas.microsoft.com/office/drawing/2014/main" id="{5BC88A35-42D1-C6C8-D313-0C461515B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2565400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不动点迭代法</a:t>
            </a:r>
          </a:p>
        </p:txBody>
      </p:sp>
      <p:sp>
        <p:nvSpPr>
          <p:cNvPr id="11277" name="Rectangle 23">
            <a:extLst>
              <a:ext uri="{FF2B5EF4-FFF2-40B4-BE49-F238E27FC236}">
                <a16:creationId xmlns:a16="http://schemas.microsoft.com/office/drawing/2014/main" id="{1AFDBE71-00C0-7852-E842-3AE379F8F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996952"/>
            <a:ext cx="309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加速收敛迭代法</a:t>
            </a:r>
          </a:p>
        </p:txBody>
      </p:sp>
      <p:sp>
        <p:nvSpPr>
          <p:cNvPr id="11278" name="Text Box 25">
            <a:extLst>
              <a:ext uri="{FF2B5EF4-FFF2-40B4-BE49-F238E27FC236}">
                <a16:creationId xmlns:a16="http://schemas.microsoft.com/office/drawing/2014/main" id="{2B5A7053-CFDE-9497-A5A4-3EA032E7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19494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法</a:t>
            </a:r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4B38941-22AE-1F85-5A4C-00A8144AD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4560640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弦截法    </a:t>
            </a:r>
          </a:p>
        </p:txBody>
      </p:sp>
    </p:spTree>
    <p:extLst>
      <p:ext uri="{BB962C8B-B14F-4D97-AF65-F5344CB8AC3E}">
        <p14:creationId xmlns:p14="http://schemas.microsoft.com/office/powerpoint/2010/main" val="13372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3BC6-B137-F3BA-BAF2-BFD41333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4">
            <a:extLst>
              <a:ext uri="{FF2B5EF4-FFF2-40B4-BE49-F238E27FC236}">
                <a16:creationId xmlns:a16="http://schemas.microsoft.com/office/drawing/2014/main" id="{376D2560-310E-6467-40CA-9B283D6E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2EC81C-3DC1-CCEB-9423-B05814D9C30D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4F946-7788-D1DD-354B-F99C34D35CF5}"/>
              </a:ext>
            </a:extLst>
          </p:cNvPr>
          <p:cNvSpPr txBox="1"/>
          <p:nvPr/>
        </p:nvSpPr>
        <p:spPr>
          <a:xfrm>
            <a:off x="467544" y="874421"/>
            <a:ext cx="7346007" cy="13086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弦截法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差商（几何上是弦的斜率）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近似替代牛顿迭代法的一阶导数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69556A-1831-5F32-A21C-9A4225D3E442}"/>
                  </a:ext>
                </a:extLst>
              </p:cNvPr>
              <p:cNvSpPr txBox="1"/>
              <p:nvPr/>
            </p:nvSpPr>
            <p:spPr>
              <a:xfrm>
                <a:off x="-152911" y="2398831"/>
                <a:ext cx="4940935" cy="8509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69556A-1831-5F32-A21C-9A4225D3E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911" y="2398831"/>
                <a:ext cx="4940935" cy="850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A399440C-F9B7-BA5D-10FD-DD095E800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84" y="171451"/>
            <a:ext cx="7794625" cy="487362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ea typeface="宋体" panose="02010600030101010101" pitchFamily="2" charset="-122"/>
              </a:rPr>
              <a:t> 4  </a:t>
            </a:r>
            <a:r>
              <a:rPr lang="zh-CN" altLang="en-US" sz="3600" b="1" dirty="0">
                <a:ea typeface="宋体" panose="02010600030101010101" pitchFamily="2" charset="-122"/>
              </a:rPr>
              <a:t>弦截法 </a:t>
            </a:r>
            <a:r>
              <a:rPr lang="en-US" altLang="zh-CN" sz="2800" b="1" dirty="0"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ea typeface="宋体" panose="02010600030101010101" pitchFamily="2" charset="-122"/>
              </a:rPr>
              <a:t>Secant method</a:t>
            </a:r>
            <a:r>
              <a:rPr lang="zh-CN" altLang="en-US" sz="2800" dirty="0">
                <a:ea typeface="宋体" panose="02010600030101010101" pitchFamily="2" charset="-122"/>
              </a:rPr>
              <a:t>，又称割线法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D6F077-58E1-A79A-9BA6-B47C3FEFE7E4}"/>
                  </a:ext>
                </a:extLst>
              </p:cNvPr>
              <p:cNvSpPr txBox="1"/>
              <p:nvPr/>
            </p:nvSpPr>
            <p:spPr>
              <a:xfrm>
                <a:off x="476815" y="3573016"/>
                <a:ext cx="358140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切线斜率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≈ </m:t>
                    </m:r>
                  </m:oMath>
                </a14:m>
                <a:r>
                  <a:rPr lang="zh-CN" altLang="en-US" sz="2400" dirty="0">
                    <a:solidFill>
                      <a:srgbClr val="D62900"/>
                    </a:solidFill>
                    <a:latin typeface="楷体_GB2312" pitchFamily="49" charset="-122"/>
                    <a:ea typeface="楷体_GB2312" pitchFamily="49" charset="-122"/>
                  </a:rPr>
                  <a:t>割线斜率</a:t>
                </a:r>
                <a:endParaRPr lang="zh-CN" altLang="en-US" sz="2400">
                  <a:solidFill>
                    <a:srgbClr val="D62900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D6F077-58E1-A79A-9BA6-B47C3FE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5" y="3573016"/>
                <a:ext cx="3581400" cy="460375"/>
              </a:xfrm>
              <a:prstGeom prst="rect">
                <a:avLst/>
              </a:prstGeom>
              <a:blipFill>
                <a:blip r:embed="rId4"/>
                <a:stretch>
                  <a:fillRect l="-2551" t="-10526" b="-2894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8950DA9-7BDA-2330-EEE5-3D7500B51917}"/>
              </a:ext>
            </a:extLst>
          </p:cNvPr>
          <p:cNvSpPr txBox="1"/>
          <p:nvPr/>
        </p:nvSpPr>
        <p:spPr>
          <a:xfrm>
            <a:off x="476815" y="4356676"/>
            <a:ext cx="37353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得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弦截法迭代公式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7F1ACB-DCF5-FA1C-4171-D658B922EFE1}"/>
                  </a:ext>
                </a:extLst>
              </p:cNvPr>
              <p:cNvSpPr txBox="1"/>
              <p:nvPr/>
            </p:nvSpPr>
            <p:spPr>
              <a:xfrm>
                <a:off x="1452245" y="4985488"/>
                <a:ext cx="6239510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   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7F1ACB-DCF5-FA1C-4171-D658B922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45" y="4985488"/>
                <a:ext cx="6239510" cy="854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4BC99A-0C1E-CAA1-22AF-2BE776238F30}"/>
                  </a:ext>
                </a:extLst>
              </p:cNvPr>
              <p:cNvSpPr txBox="1"/>
              <p:nvPr/>
            </p:nvSpPr>
            <p:spPr>
              <a:xfrm>
                <a:off x="476815" y="6008000"/>
                <a:ext cx="3735388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</a:rPr>
                  <a:t>需要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</a:rPr>
                  <a:t>个初值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_GB2312" pitchFamily="49" charset="-122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4BC99A-0C1E-CAA1-22AF-2BE776238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5" y="6008000"/>
                <a:ext cx="3735388" cy="460375"/>
              </a:xfrm>
              <a:prstGeom prst="rect">
                <a:avLst/>
              </a:prstGeom>
              <a:blipFill>
                <a:blip r:embed="rId6"/>
                <a:stretch>
                  <a:fillRect l="-2447" t="-10667" b="-30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8BA4931D-1635-E135-B8F9-4367CE63E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226188"/>
              </p:ext>
            </p:extLst>
          </p:nvPr>
        </p:nvGraphicFramePr>
        <p:xfrm>
          <a:off x="5076701" y="1930549"/>
          <a:ext cx="3008313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008153" imgH="2435461" progId="Visio.Drawing.11">
                  <p:embed/>
                </p:oleObj>
              </mc:Choice>
              <mc:Fallback>
                <p:oleObj name="Visio" r:id="rId7" imgW="3008153" imgH="2435461" progId="Visio.Drawing.11">
                  <p:embed/>
                  <p:pic>
                    <p:nvPicPr>
                      <p:cNvPr id="19" name="Object 28">
                        <a:extLst>
                          <a:ext uri="{FF2B5EF4-FFF2-40B4-BE49-F238E27FC236}">
                            <a16:creationId xmlns:a16="http://schemas.microsoft.com/office/drawing/2014/main" id="{703F2D2F-5BEB-AA0C-5EAC-0FA19E6CE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701" y="1930549"/>
                        <a:ext cx="3008313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31">
            <a:extLst>
              <a:ext uri="{FF2B5EF4-FFF2-40B4-BE49-F238E27FC236}">
                <a16:creationId xmlns:a16="http://schemas.microsoft.com/office/drawing/2014/main" id="{0058C3D6-BA5D-BA3B-3645-62809BF9A767}"/>
              </a:ext>
            </a:extLst>
          </p:cNvPr>
          <p:cNvGrpSpPr>
            <a:grpSpLocks/>
          </p:cNvGrpSpPr>
          <p:nvPr/>
        </p:nvGrpSpPr>
        <p:grpSpPr bwMode="auto">
          <a:xfrm>
            <a:off x="4355976" y="1844824"/>
            <a:ext cx="4067175" cy="2206625"/>
            <a:chOff x="1292" y="2432"/>
            <a:chExt cx="2562" cy="1390"/>
          </a:xfrm>
        </p:grpSpPr>
        <p:sp>
          <p:nvSpPr>
            <p:cNvPr id="13" name="Line 24">
              <a:extLst>
                <a:ext uri="{FF2B5EF4-FFF2-40B4-BE49-F238E27FC236}">
                  <a16:creationId xmlns:a16="http://schemas.microsoft.com/office/drawing/2014/main" id="{215694E3-62DB-D8C4-CA2B-1427C69BF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756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FA4B68E6-3564-70DB-C142-56084E65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9" y="2486"/>
              <a:ext cx="0" cy="1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" name="Object 29">
              <a:extLst>
                <a:ext uri="{FF2B5EF4-FFF2-40B4-BE49-F238E27FC236}">
                  <a16:creationId xmlns:a16="http://schemas.microsoft.com/office/drawing/2014/main" id="{8FA3F466-999D-CE1E-8473-F2CCF8666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2" y="3702"/>
            <a:ext cx="112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190335" progId="Equation.DSMT4">
                    <p:embed/>
                  </p:oleObj>
                </mc:Choice>
                <mc:Fallback>
                  <p:oleObj name="Equation" r:id="rId9" imgW="177646" imgH="190335" progId="Equation.DSMT4">
                    <p:embed/>
                    <p:pic>
                      <p:nvPicPr>
                        <p:cNvPr id="39971" name="Object 29">
                          <a:extLst>
                            <a:ext uri="{FF2B5EF4-FFF2-40B4-BE49-F238E27FC236}">
                              <a16:creationId xmlns:a16="http://schemas.microsoft.com/office/drawing/2014/main" id="{808C1235-1E55-6F85-A119-4244CB113E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3702"/>
                          <a:ext cx="112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30">
              <a:extLst>
                <a:ext uri="{FF2B5EF4-FFF2-40B4-BE49-F238E27FC236}">
                  <a16:creationId xmlns:a16="http://schemas.microsoft.com/office/drawing/2014/main" id="{89187668-A3EA-A9D8-E88F-471F0E24C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2" y="2432"/>
            <a:ext cx="12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417" imgH="241195" progId="Equation.DSMT4">
                    <p:embed/>
                  </p:oleObj>
                </mc:Choice>
                <mc:Fallback>
                  <p:oleObj name="Equation" r:id="rId11" imgW="190417" imgH="241195" progId="Equation.DSMT4">
                    <p:embed/>
                    <p:pic>
                      <p:nvPicPr>
                        <p:cNvPr id="39972" name="Object 30">
                          <a:extLst>
                            <a:ext uri="{FF2B5EF4-FFF2-40B4-BE49-F238E27FC236}">
                              <a16:creationId xmlns:a16="http://schemas.microsoft.com/office/drawing/2014/main" id="{CF577A96-8E3F-D3EF-8970-86DE8BA03E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432"/>
                          <a:ext cx="12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32">
            <a:extLst>
              <a:ext uri="{FF2B5EF4-FFF2-40B4-BE49-F238E27FC236}">
                <a16:creationId xmlns:a16="http://schemas.microsoft.com/office/drawing/2014/main" id="{2990A39C-4748-45A7-DE5A-1C6C611A7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674029"/>
              </p:ext>
            </p:extLst>
          </p:nvPr>
        </p:nvGraphicFramePr>
        <p:xfrm>
          <a:off x="7604572" y="3573463"/>
          <a:ext cx="381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330120" progId="Equation.DSMT4">
                  <p:embed/>
                </p:oleObj>
              </mc:Choice>
              <mc:Fallback>
                <p:oleObj name="Equation" r:id="rId13" imgW="380880" imgH="330120" progId="Equation.DSMT4">
                  <p:embed/>
                  <p:pic>
                    <p:nvPicPr>
                      <p:cNvPr id="25" name="Object 32">
                        <a:extLst>
                          <a:ext uri="{FF2B5EF4-FFF2-40B4-BE49-F238E27FC236}">
                            <a16:creationId xmlns:a16="http://schemas.microsoft.com/office/drawing/2014/main" id="{3BF44CBC-697E-AA04-A109-E3B66CD24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572" y="3573463"/>
                        <a:ext cx="381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33">
            <a:extLst>
              <a:ext uri="{FF2B5EF4-FFF2-40B4-BE49-F238E27FC236}">
                <a16:creationId xmlns:a16="http://schemas.microsoft.com/office/drawing/2014/main" id="{46E43937-07CD-BA1F-98A9-9DF6B4B18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3551" y="3962549"/>
            <a:ext cx="0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" name="Object 35">
            <a:extLst>
              <a:ext uri="{FF2B5EF4-FFF2-40B4-BE49-F238E27FC236}">
                <a16:creationId xmlns:a16="http://schemas.microsoft.com/office/drawing/2014/main" id="{6773A1DE-2182-78F4-23EF-721EE2C8D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86592"/>
              </p:ext>
            </p:extLst>
          </p:nvPr>
        </p:nvGraphicFramePr>
        <p:xfrm>
          <a:off x="7524626" y="4437211"/>
          <a:ext cx="1054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54080" imgH="253800" progId="Equation.DSMT4">
                  <p:embed/>
                </p:oleObj>
              </mc:Choice>
              <mc:Fallback>
                <p:oleObj name="Equation" r:id="rId15" imgW="1054080" imgH="253800" progId="Equation.DSMT4">
                  <p:embed/>
                  <p:pic>
                    <p:nvPicPr>
                      <p:cNvPr id="27" name="Object 35">
                        <a:extLst>
                          <a:ext uri="{FF2B5EF4-FFF2-40B4-BE49-F238E27FC236}">
                            <a16:creationId xmlns:a16="http://schemas.microsoft.com/office/drawing/2014/main" id="{9FC8295C-5FF0-91AC-E059-088EAAA8F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626" y="4437211"/>
                        <a:ext cx="10541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36">
            <a:extLst>
              <a:ext uri="{FF2B5EF4-FFF2-40B4-BE49-F238E27FC236}">
                <a16:creationId xmlns:a16="http://schemas.microsoft.com/office/drawing/2014/main" id="{500C3A8A-93F6-D863-30DD-A425BD9E6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7064" y="3068786"/>
            <a:ext cx="0" cy="8842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" name="Object 37">
            <a:extLst>
              <a:ext uri="{FF2B5EF4-FFF2-40B4-BE49-F238E27FC236}">
                <a16:creationId xmlns:a16="http://schemas.microsoft.com/office/drawing/2014/main" id="{E9580ECA-6F55-116B-EA16-1F1B7B7BC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319688"/>
              </p:ext>
            </p:extLst>
          </p:nvPr>
        </p:nvGraphicFramePr>
        <p:xfrm>
          <a:off x="5335464" y="397683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41200" imgH="330120" progId="Equation.DSMT4">
                  <p:embed/>
                </p:oleObj>
              </mc:Choice>
              <mc:Fallback>
                <p:oleObj name="Equation" r:id="rId17" imgW="241200" imgH="330120" progId="Equation.DSMT4">
                  <p:embed/>
                  <p:pic>
                    <p:nvPicPr>
                      <p:cNvPr id="29" name="Object 37">
                        <a:extLst>
                          <a:ext uri="{FF2B5EF4-FFF2-40B4-BE49-F238E27FC236}">
                            <a16:creationId xmlns:a16="http://schemas.microsoft.com/office/drawing/2014/main" id="{A091225B-FAA0-E620-F33E-A6CB827ED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464" y="3976836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8">
            <a:extLst>
              <a:ext uri="{FF2B5EF4-FFF2-40B4-BE49-F238E27FC236}">
                <a16:creationId xmlns:a16="http://schemas.microsoft.com/office/drawing/2014/main" id="{B94CFD24-B1A8-6281-F6F6-B6F048267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084044"/>
              </p:ext>
            </p:extLst>
          </p:nvPr>
        </p:nvGraphicFramePr>
        <p:xfrm>
          <a:off x="5437064" y="2708424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30" name="Object 38">
                        <a:extLst>
                          <a:ext uri="{FF2B5EF4-FFF2-40B4-BE49-F238E27FC236}">
                            <a16:creationId xmlns:a16="http://schemas.microsoft.com/office/drawing/2014/main" id="{0ADD0A1B-AA99-9AFA-C8DD-3A51BF6AB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064" y="2708424"/>
                        <a:ext cx="850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40">
            <a:extLst>
              <a:ext uri="{FF2B5EF4-FFF2-40B4-BE49-F238E27FC236}">
                <a16:creationId xmlns:a16="http://schemas.microsoft.com/office/drawing/2014/main" id="{EE910830-9A5C-4AC0-BCD8-6F24AF114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7539" y="3025924"/>
            <a:ext cx="2376487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279888B8-6771-9FBF-FA85-A234E180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4976" y="4292749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5" name="Object 42">
            <a:extLst>
              <a:ext uri="{FF2B5EF4-FFF2-40B4-BE49-F238E27FC236}">
                <a16:creationId xmlns:a16="http://schemas.microsoft.com/office/drawing/2014/main" id="{4B13C8B2-177D-DE34-435A-6CB635016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061177"/>
              </p:ext>
            </p:extLst>
          </p:nvPr>
        </p:nvGraphicFramePr>
        <p:xfrm>
          <a:off x="7021389" y="3573611"/>
          <a:ext cx="393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330120" progId="Equation.DSMT4">
                  <p:embed/>
                </p:oleObj>
              </mc:Choice>
              <mc:Fallback>
                <p:oleObj name="Equation" r:id="rId21" imgW="393480" imgH="330120" progId="Equation.DSMT4">
                  <p:embed/>
                  <p:pic>
                    <p:nvPicPr>
                      <p:cNvPr id="33" name="Object 42">
                        <a:extLst>
                          <a:ext uri="{FF2B5EF4-FFF2-40B4-BE49-F238E27FC236}">
                            <a16:creationId xmlns:a16="http://schemas.microsoft.com/office/drawing/2014/main" id="{3BFDCB04-0443-7A74-4878-2D0548B448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1389" y="3573611"/>
                        <a:ext cx="393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43">
            <a:extLst>
              <a:ext uri="{FF2B5EF4-FFF2-40B4-BE49-F238E27FC236}">
                <a16:creationId xmlns:a16="http://schemas.microsoft.com/office/drawing/2014/main" id="{EEEF744C-FAFE-D06D-3C89-99466C2FC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1876" y="3953024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Oval 41">
            <a:extLst>
              <a:ext uri="{FF2B5EF4-FFF2-40B4-BE49-F238E27FC236}">
                <a16:creationId xmlns:a16="http://schemas.microsoft.com/office/drawing/2014/main" id="{02AC0F0A-EF70-CA42-DB2A-4F62750B5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76" y="3910161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8" name="Object 45">
            <a:extLst>
              <a:ext uri="{FF2B5EF4-FFF2-40B4-BE49-F238E27FC236}">
                <a16:creationId xmlns:a16="http://schemas.microsoft.com/office/drawing/2014/main" id="{F72FE23D-18AA-8A36-4D55-4987121BD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69608"/>
              </p:ext>
            </p:extLst>
          </p:nvPr>
        </p:nvGraphicFramePr>
        <p:xfrm>
          <a:off x="6452047" y="4365625"/>
          <a:ext cx="1054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054080" imgH="253800" progId="Equation.DSMT4">
                  <p:embed/>
                </p:oleObj>
              </mc:Choice>
              <mc:Fallback>
                <p:oleObj name="Equation" r:id="rId23" imgW="1054080" imgH="253800" progId="Equation.DSMT4">
                  <p:embed/>
                  <p:pic>
                    <p:nvPicPr>
                      <p:cNvPr id="36" name="Object 45">
                        <a:extLst>
                          <a:ext uri="{FF2B5EF4-FFF2-40B4-BE49-F238E27FC236}">
                            <a16:creationId xmlns:a16="http://schemas.microsoft.com/office/drawing/2014/main" id="{ED4BA2BB-36E7-D6AA-D1AF-E8CDF9F68C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047" y="4365625"/>
                        <a:ext cx="10541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46">
            <a:extLst>
              <a:ext uri="{FF2B5EF4-FFF2-40B4-BE49-F238E27FC236}">
                <a16:creationId xmlns:a16="http://schemas.microsoft.com/office/drawing/2014/main" id="{080C5E3D-9C98-C885-4551-6B991D111D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38651" y="3046561"/>
            <a:ext cx="1668463" cy="117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" name="Object 48">
            <a:extLst>
              <a:ext uri="{FF2B5EF4-FFF2-40B4-BE49-F238E27FC236}">
                <a16:creationId xmlns:a16="http://schemas.microsoft.com/office/drawing/2014/main" id="{2D9D91A2-749B-97CB-CAA7-BA49BAB75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434131"/>
              </p:ext>
            </p:extLst>
          </p:nvPr>
        </p:nvGraphicFramePr>
        <p:xfrm>
          <a:off x="6516564" y="3573611"/>
          <a:ext cx="419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19040" imgH="330120" progId="Equation.DSMT4">
                  <p:embed/>
                </p:oleObj>
              </mc:Choice>
              <mc:Fallback>
                <p:oleObj name="Equation" r:id="rId25" imgW="419040" imgH="330120" progId="Equation.DSMT4">
                  <p:embed/>
                  <p:pic>
                    <p:nvPicPr>
                      <p:cNvPr id="38" name="Object 48">
                        <a:extLst>
                          <a:ext uri="{FF2B5EF4-FFF2-40B4-BE49-F238E27FC236}">
                            <a16:creationId xmlns:a16="http://schemas.microsoft.com/office/drawing/2014/main" id="{8AA2CFB2-F95F-95F0-67BC-F5258E60B8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564" y="3573611"/>
                        <a:ext cx="4191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49">
            <a:extLst>
              <a:ext uri="{FF2B5EF4-FFF2-40B4-BE49-F238E27FC236}">
                <a16:creationId xmlns:a16="http://schemas.microsoft.com/office/drawing/2014/main" id="{01BCD098-12DF-3784-7994-C77F37283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3414" y="3953024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C13ABAE3-6A43-2855-6B82-5B68C2D3E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076" y="3908574"/>
            <a:ext cx="71438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3" name="Object 50">
            <a:extLst>
              <a:ext uri="{FF2B5EF4-FFF2-40B4-BE49-F238E27FC236}">
                <a16:creationId xmlns:a16="http://schemas.microsoft.com/office/drawing/2014/main" id="{07158FCF-4EFC-8CEA-CEF4-63CBE6FE3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093897"/>
              </p:ext>
            </p:extLst>
          </p:nvPr>
        </p:nvGraphicFramePr>
        <p:xfrm>
          <a:off x="5797426" y="4149874"/>
          <a:ext cx="1104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04840" imgH="253800" progId="Equation.DSMT4">
                  <p:embed/>
                </p:oleObj>
              </mc:Choice>
              <mc:Fallback>
                <p:oleObj name="Equation" r:id="rId27" imgW="1104840" imgH="253800" progId="Equation.DSMT4">
                  <p:embed/>
                  <p:pic>
                    <p:nvPicPr>
                      <p:cNvPr id="41" name="Object 50">
                        <a:extLst>
                          <a:ext uri="{FF2B5EF4-FFF2-40B4-BE49-F238E27FC236}">
                            <a16:creationId xmlns:a16="http://schemas.microsoft.com/office/drawing/2014/main" id="{9915AF6A-F914-FA2C-AA38-D7CDF8250F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7426" y="4149874"/>
                        <a:ext cx="1104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52">
            <a:extLst>
              <a:ext uri="{FF2B5EF4-FFF2-40B4-BE49-F238E27FC236}">
                <a16:creationId xmlns:a16="http://schemas.microsoft.com/office/drawing/2014/main" id="{DA9BAA8F-132A-2C74-EB5A-413D3E4349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5101" y="3953024"/>
            <a:ext cx="1257300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Oval 51">
            <a:extLst>
              <a:ext uri="{FF2B5EF4-FFF2-40B4-BE49-F238E27FC236}">
                <a16:creationId xmlns:a16="http://schemas.microsoft.com/office/drawing/2014/main" id="{9408E175-5D0C-0214-A7B5-4D2F07D4F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314" y="4064149"/>
            <a:ext cx="71437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" name="Oval 44">
            <a:extLst>
              <a:ext uri="{FF2B5EF4-FFF2-40B4-BE49-F238E27FC236}">
                <a16:creationId xmlns:a16="http://schemas.microsoft.com/office/drawing/2014/main" id="{A8F23BAF-3D1D-FB37-C300-34F287A88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76" y="4197499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7" name="Object 53">
            <a:extLst>
              <a:ext uri="{FF2B5EF4-FFF2-40B4-BE49-F238E27FC236}">
                <a16:creationId xmlns:a16="http://schemas.microsoft.com/office/drawing/2014/main" id="{6388DCEF-2514-22E8-C40E-8ED09DA34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570178"/>
              </p:ext>
            </p:extLst>
          </p:nvPr>
        </p:nvGraphicFramePr>
        <p:xfrm>
          <a:off x="5875338" y="3860800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06080" imgH="330120" progId="Equation.DSMT4">
                  <p:embed/>
                </p:oleObj>
              </mc:Choice>
              <mc:Fallback>
                <p:oleObj name="Equation" r:id="rId29" imgW="406080" imgH="330120" progId="Equation.DSMT4">
                  <p:embed/>
                  <p:pic>
                    <p:nvPicPr>
                      <p:cNvPr id="45" name="Object 53">
                        <a:extLst>
                          <a:ext uri="{FF2B5EF4-FFF2-40B4-BE49-F238E27FC236}">
                            <a16:creationId xmlns:a16="http://schemas.microsoft.com/office/drawing/2014/main" id="{BB62326B-C5E9-F6FA-F19D-713281E1BD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3860800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54">
            <a:extLst>
              <a:ext uri="{FF2B5EF4-FFF2-40B4-BE49-F238E27FC236}">
                <a16:creationId xmlns:a16="http://schemas.microsoft.com/office/drawing/2014/main" id="{8314E3A7-4057-0B76-7791-0D6FA8B63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51" y="3910161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B6B093D5-C157-F086-12F7-897B836D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076" y="3019574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99E74BC1-AC6A-CD9E-9F49-6934CD967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932380"/>
              </p:ext>
            </p:extLst>
          </p:nvPr>
        </p:nvGraphicFramePr>
        <p:xfrm>
          <a:off x="6615782" y="1970815"/>
          <a:ext cx="1874984" cy="890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914400" imgH="431640" progId="Equation.DSMT4">
                  <p:embed/>
                </p:oleObj>
              </mc:Choice>
              <mc:Fallback>
                <p:oleObj name="Equation" r:id="rId31" imgW="91440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70ABC96-143E-7927-A940-3C78D9AED6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615782" y="1970815"/>
                        <a:ext cx="1874984" cy="890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523ED8A7-DF68-9170-6627-D633E6DCC0D5}"/>
              </a:ext>
            </a:extLst>
          </p:cNvPr>
          <p:cNvSpPr txBox="1"/>
          <p:nvPr/>
        </p:nvSpPr>
        <p:spPr>
          <a:xfrm>
            <a:off x="5553761" y="15919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收敛阶为</a:t>
            </a:r>
          </a:p>
        </p:txBody>
      </p:sp>
    </p:spTree>
    <p:extLst>
      <p:ext uri="{BB962C8B-B14F-4D97-AF65-F5344CB8AC3E}">
        <p14:creationId xmlns:p14="http://schemas.microsoft.com/office/powerpoint/2010/main" val="319229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  <p:bldP spid="10" grpId="0"/>
      <p:bldP spid="24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72A8-FF6D-EBBE-1770-072E9DE3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4">
            <a:extLst>
              <a:ext uri="{FF2B5EF4-FFF2-40B4-BE49-F238E27FC236}">
                <a16:creationId xmlns:a16="http://schemas.microsoft.com/office/drawing/2014/main" id="{7DA82D21-BF67-76CE-BCEE-3F41B2F03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E92AD9-6BC0-9287-2D30-D0C3706458DE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P97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BA92F5-0EE5-5216-1773-594AEBA77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84" y="171451"/>
            <a:ext cx="7794625" cy="487362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ea typeface="宋体" panose="02010600030101010101" pitchFamily="2" charset="-122"/>
              </a:rPr>
              <a:t> 4  </a:t>
            </a:r>
            <a:r>
              <a:rPr lang="zh-CN" altLang="en-US" sz="3600" b="1" dirty="0">
                <a:ea typeface="宋体" panose="02010600030101010101" pitchFamily="2" charset="-122"/>
              </a:rPr>
              <a:t>弦截法 </a:t>
            </a:r>
            <a:r>
              <a:rPr lang="en-US" altLang="zh-CN" sz="2800" b="1" dirty="0"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ea typeface="宋体" panose="02010600030101010101" pitchFamily="2" charset="-122"/>
              </a:rPr>
              <a:t>Secant method</a:t>
            </a:r>
            <a:r>
              <a:rPr lang="zh-CN" altLang="en-US" sz="2800" dirty="0">
                <a:ea typeface="宋体" panose="02010600030101010101" pitchFamily="2" charset="-122"/>
              </a:rPr>
              <a:t>，又称割线法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959B2D-55AF-52D3-655D-D0762181934B}"/>
              </a:ext>
            </a:extLst>
          </p:cNvPr>
          <p:cNvGrpSpPr/>
          <p:nvPr/>
        </p:nvGrpSpPr>
        <p:grpSpPr>
          <a:xfrm>
            <a:off x="164906" y="835660"/>
            <a:ext cx="11328400" cy="1212215"/>
            <a:chOff x="889" y="1230"/>
            <a:chExt cx="17840" cy="1909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A2D149F-2077-80DE-F442-346DE70DF4EB}"/>
                </a:ext>
              </a:extLst>
            </p:cNvPr>
            <p:cNvSpPr txBox="1"/>
            <p:nvPr/>
          </p:nvSpPr>
          <p:spPr>
            <a:xfrm>
              <a:off x="889" y="1520"/>
              <a:ext cx="1813" cy="725"/>
            </a:xfrm>
            <a:prstGeom prst="rect">
              <a:avLst/>
            </a:prstGeom>
            <a:solidFill>
              <a:srgbClr val="D9FFD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例 </a:t>
              </a:r>
              <a:r>
                <a:rPr lang="en-US" altLang="zh-CN" sz="2400" dirty="0">
                  <a:latin typeface="Times New Roman" panose="02020603050405020304" pitchFamily="18" charset="0"/>
                  <a:ea typeface="楷体_GB2312" pitchFamily="49" charset="-122"/>
                </a:rPr>
                <a:t>4.10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A670D982-3073-BAB5-B494-D26A3A7C3BAD}"/>
                    </a:ext>
                  </a:extLst>
                </p:cNvPr>
                <p:cNvSpPr txBox="1"/>
                <p:nvPr/>
              </p:nvSpPr>
              <p:spPr>
                <a:xfrm>
                  <a:off x="2702" y="1230"/>
                  <a:ext cx="16027" cy="19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用弦截法求方程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−1=0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在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[0.5, 0.6]</m:t>
                      </m:r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内的近似</a:t>
                  </a: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根，</a:t>
                  </a:r>
                  <a:endPara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400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允许误差为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−4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en-US" altLang="zh-CN" sz="2400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A670D982-3073-BAB5-B494-D26A3A7C3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" y="1230"/>
                  <a:ext cx="16027" cy="1909"/>
                </a:xfrm>
                <a:prstGeom prst="rect">
                  <a:avLst/>
                </a:prstGeom>
                <a:blipFill>
                  <a:blip r:embed="rId3"/>
                  <a:stretch>
                    <a:fillRect l="-959" b="-402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7B9A8-E69B-A6C6-BA3F-056FEDB93A67}"/>
              </a:ext>
            </a:extLst>
          </p:cNvPr>
          <p:cNvSpPr txBox="1"/>
          <p:nvPr/>
        </p:nvSpPr>
        <p:spPr>
          <a:xfrm>
            <a:off x="179512" y="1969279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0730059-41D1-04C5-99B4-D26587AD08FC}"/>
                  </a:ext>
                </a:extLst>
              </p:cNvPr>
              <p:cNvSpPr txBox="1"/>
              <p:nvPr/>
            </p:nvSpPr>
            <p:spPr>
              <a:xfrm>
                <a:off x="791334" y="1967691"/>
                <a:ext cx="5962015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−1,   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所以弦截法公式为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0730059-41D1-04C5-99B4-D26587AD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4" y="1967691"/>
                <a:ext cx="5962015" cy="460375"/>
              </a:xfrm>
              <a:prstGeom prst="rect">
                <a:avLst/>
              </a:prstGeom>
              <a:blipFill>
                <a:blip r:embed="rId4"/>
                <a:stretch>
                  <a:fillRect l="-1636" t="-10667" b="-30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D65DF48-994F-36B2-9B7F-295B9789D7DA}"/>
                  </a:ext>
                </a:extLst>
              </p:cNvPr>
              <p:cNvSpPr txBox="1"/>
              <p:nvPr/>
            </p:nvSpPr>
            <p:spPr>
              <a:xfrm>
                <a:off x="712594" y="3521536"/>
                <a:ext cx="485394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=0.5,  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计算得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D65DF48-994F-36B2-9B7F-295B9789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4" y="3521536"/>
                <a:ext cx="4853940" cy="460375"/>
              </a:xfrm>
              <a:prstGeom prst="rect">
                <a:avLst/>
              </a:prstGeom>
              <a:blipFill>
                <a:blip r:embed="rId5"/>
                <a:stretch>
                  <a:fillRect l="-2010" t="-10667" b="-30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4705230-9533-F3DA-EDF3-8AA301F30820}"/>
                  </a:ext>
                </a:extLst>
              </p:cNvPr>
              <p:cNvSpPr txBox="1"/>
              <p:nvPr/>
            </p:nvSpPr>
            <p:spPr>
              <a:xfrm>
                <a:off x="1403648" y="2513156"/>
                <a:ext cx="6239510" cy="8658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4705230-9533-F3DA-EDF3-8AA301F3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13156"/>
                <a:ext cx="6239510" cy="865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7AA1756-0722-CC37-65C4-22616CC349C1}"/>
                  </a:ext>
                </a:extLst>
              </p:cNvPr>
              <p:cNvSpPr txBox="1"/>
              <p:nvPr/>
            </p:nvSpPr>
            <p:spPr>
              <a:xfrm>
                <a:off x="1709718" y="4039696"/>
                <a:ext cx="6189345" cy="6974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)=0.56754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7AA1756-0722-CC37-65C4-22616CC34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718" y="4039696"/>
                <a:ext cx="6189345" cy="697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0C41E7-E427-CDBD-447F-2D5EBD8753E8}"/>
                  </a:ext>
                </a:extLst>
              </p:cNvPr>
              <p:cNvSpPr txBox="1"/>
              <p:nvPr/>
            </p:nvSpPr>
            <p:spPr>
              <a:xfrm>
                <a:off x="1712893" y="4736291"/>
                <a:ext cx="6189345" cy="69538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)=0.56715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0C41E7-E427-CDBD-447F-2D5EBD87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93" y="4736291"/>
                <a:ext cx="6189345" cy="695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F8A00C0-A3F0-CB22-4985-AFDF36826EBF}"/>
                  </a:ext>
                </a:extLst>
              </p:cNvPr>
              <p:cNvSpPr txBox="1"/>
              <p:nvPr/>
            </p:nvSpPr>
            <p:spPr>
              <a:xfrm>
                <a:off x="1707813" y="5432886"/>
                <a:ext cx="6189345" cy="6971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)=0.56714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F8A00C0-A3F0-CB22-4985-AFDF3682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13" y="5432886"/>
                <a:ext cx="6189345" cy="697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DBCB411-4CA6-668D-E7D6-C65AD3CC837B}"/>
                  </a:ext>
                </a:extLst>
              </p:cNvPr>
              <p:cNvSpPr txBox="1"/>
              <p:nvPr/>
            </p:nvSpPr>
            <p:spPr>
              <a:xfrm>
                <a:off x="708784" y="6038041"/>
                <a:ext cx="7387590" cy="731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≈0.56714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DBCB411-4CA6-668D-E7D6-C65AD3CC8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4" y="6038041"/>
                <a:ext cx="7387590" cy="731226"/>
              </a:xfrm>
              <a:prstGeom prst="rect">
                <a:avLst/>
              </a:prstGeom>
              <a:blipFill>
                <a:blip r:embed="rId10"/>
                <a:stretch>
                  <a:fillRect l="-1238" b="-75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4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5" grpId="1"/>
      <p:bldP spid="46" grpId="0"/>
      <p:bldP spid="46" grpId="1"/>
      <p:bldP spid="47" grpId="0"/>
      <p:bldP spid="48" grpId="0"/>
      <p:bldP spid="49" grpId="0"/>
      <p:bldP spid="50" grpId="0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37BC8B9-EF1F-8703-9508-26C82C529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求解非线性方程的方法对比</a:t>
            </a:r>
          </a:p>
        </p:txBody>
      </p:sp>
      <p:sp>
        <p:nvSpPr>
          <p:cNvPr id="45059" name="Rectangle 24">
            <a:extLst>
              <a:ext uri="{FF2B5EF4-FFF2-40B4-BE49-F238E27FC236}">
                <a16:creationId xmlns:a16="http://schemas.microsoft.com/office/drawing/2014/main" id="{AD18F0F9-8BEF-5E82-ADC5-FB047B178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5060" name="图片 1">
            <a:extLst>
              <a:ext uri="{FF2B5EF4-FFF2-40B4-BE49-F238E27FC236}">
                <a16:creationId xmlns:a16="http://schemas.microsoft.com/office/drawing/2014/main" id="{876E38AC-3521-29A9-28FE-7E41A039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r="69086"/>
          <a:stretch/>
        </p:blipFill>
        <p:spPr bwMode="auto">
          <a:xfrm>
            <a:off x="233363" y="727075"/>
            <a:ext cx="2682453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3458E6-B762-FBC7-DC9D-8668E4D93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2" t="10606" b="44375"/>
          <a:stretch/>
        </p:blipFill>
        <p:spPr bwMode="auto">
          <a:xfrm>
            <a:off x="2925421" y="2012219"/>
            <a:ext cx="5463003" cy="3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9B6D36E-4045-2705-4088-CC1EBDE95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   小结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46083" name="Rectangle 24">
            <a:extLst>
              <a:ext uri="{FF2B5EF4-FFF2-40B4-BE49-F238E27FC236}">
                <a16:creationId xmlns:a16="http://schemas.microsoft.com/office/drawing/2014/main" id="{37FFC8FC-DD9A-F39D-F205-FB02F9EE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6084" name="图片 2">
            <a:extLst>
              <a:ext uri="{FF2B5EF4-FFF2-40B4-BE49-F238E27FC236}">
                <a16:creationId xmlns:a16="http://schemas.microsoft.com/office/drawing/2014/main" id="{E4DD8464-95BA-BF7E-8A8A-2507A3AC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180"/>
          <a:stretch>
            <a:fillRect/>
          </a:stretch>
        </p:blipFill>
        <p:spPr bwMode="auto">
          <a:xfrm>
            <a:off x="52388" y="115888"/>
            <a:ext cx="9039225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Box 1">
            <a:extLst>
              <a:ext uri="{FF2B5EF4-FFF2-40B4-BE49-F238E27FC236}">
                <a16:creationId xmlns:a16="http://schemas.microsoft.com/office/drawing/2014/main" id="{E33398EB-7BDA-911F-78FD-FF162BD3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1547813"/>
            <a:ext cx="227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ea typeface="宋体" panose="02010600030101010101" pitchFamily="2" charset="-122"/>
              </a:rPr>
              <a:t>又称为不动点迭代法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932966F0-5C52-4D26-CB54-BA35777D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7108" name="图片 2">
            <a:extLst>
              <a:ext uri="{FF2B5EF4-FFF2-40B4-BE49-F238E27FC236}">
                <a16:creationId xmlns:a16="http://schemas.microsoft.com/office/drawing/2014/main" id="{75E622A6-643C-37B6-154E-0EA445D26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08050"/>
            <a:ext cx="91440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990D5-C805-407C-9ABA-72E221B42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求解非线性方程的方法对比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2A27-A7AA-A17E-DC1E-AE466DFC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2113F0F4-53EA-6830-18AA-5D2BBD1D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CCB9A0-3582-D117-8256-C4BFD1C63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F36C793B-5F35-33E9-D743-440C713C0111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D53A0251-3AA6-CDB3-E3AB-CAC19407AC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CDF8C75D-62CE-2CDC-7B0B-9F5B7E3506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D4457047-50A0-8440-F411-C54F37CD6E7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F99C3EBB-EBEC-F24F-059D-B9D4477D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6A6AC254-5D66-D444-CF9F-622EA68A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146CE2B8-2123-1C99-9603-B1B41ED75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8BD1CB3-A28F-3DBB-9B1F-868ECAA84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:a16="http://schemas.microsoft.com/office/drawing/2014/main" id="{F72CDD76-8621-BAF9-CB45-F12112CD5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E9AE4499-A2DA-9AB2-7B67-06511CC9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:a16="http://schemas.microsoft.com/office/drawing/2014/main" id="{81C0951E-3468-7576-FF77-155FE309D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:a16="http://schemas.microsoft.com/office/drawing/2014/main" id="{FB2FA3D4-2220-F99E-B91D-5F979B430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:a16="http://schemas.microsoft.com/office/drawing/2014/main" id="{0248AD65-DC3B-D72D-6ECB-B4CB8CA222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:a16="http://schemas.microsoft.com/office/drawing/2014/main" id="{A94E0A4A-610D-8114-E6D8-3D053D24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47B6C0E-C649-604E-6FC6-306611FF6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5577"/>
              </p:ext>
            </p:extLst>
          </p:nvPr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3">
            <a:extLst>
              <a:ext uri="{FF2B5EF4-FFF2-40B4-BE49-F238E27FC236}">
                <a16:creationId xmlns:a16="http://schemas.microsoft.com/office/drawing/2014/main" id="{90E6BBEC-8D72-F24D-3B23-92A8B6A3A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4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F4F8A738-E654-605F-5398-81785C560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4797425"/>
            <a:ext cx="2016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这三种形式都不满足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压缩映射要求</a:t>
            </a:r>
          </a:p>
        </p:txBody>
      </p:sp>
    </p:spTree>
    <p:extLst>
      <p:ext uri="{BB962C8B-B14F-4D97-AF65-F5344CB8AC3E}">
        <p14:creationId xmlns:p14="http://schemas.microsoft.com/office/powerpoint/2010/main" val="112693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1629C-1561-7CAE-C777-6DED2D87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2C5E7-FDE3-3FC1-7804-4283981C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BBD04-6BD2-774A-38E4-3E6C767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548680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1.</a:t>
            </a:r>
            <a:r>
              <a:rPr lang="zh-CN" altLang="en-US" sz="2000" b="0" i="0" dirty="0">
                <a:effectLst/>
                <a:latin typeface="Inter"/>
              </a:rPr>
              <a:t>什么是不动点迭代法？其迭代函数满足什么条件时可保证迭代法收敛？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49614-45E1-2388-544D-27DBF15E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B8777C-E066-8B26-8414-047D5A94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" y="1325527"/>
            <a:ext cx="9144000" cy="55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1DD7-56A5-B9CD-F739-4D879189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74D1965A-170D-F809-0EF1-175ACFBE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E63E-0E52-F6C1-6F7F-80E6EF96A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83C99CA2-8EBB-CBD7-BA4E-357DE80D20DF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260A0326-872B-136E-4BE5-1AEFF30C33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F9A3245D-4623-15E3-8451-50B98DE8F5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ACC82779-0D49-51BF-CBCB-48EC399CF995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E0B723E0-D511-692F-A5BA-CD66D45D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CD909D92-157B-EDAF-F1BD-6B14C6CC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0D7C3963-AD31-B986-2DB5-4947C303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AAB8D8A-6747-9D6A-D60C-D98CF4EB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:a16="http://schemas.microsoft.com/office/drawing/2014/main" id="{C14FF60B-2834-B2D4-C01D-F1DCAD3B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682EBE70-48FA-5D2F-536D-23B0D4A53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:a16="http://schemas.microsoft.com/office/drawing/2014/main" id="{4FDED047-0FAD-5A54-A86B-5E2801C48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:a16="http://schemas.microsoft.com/office/drawing/2014/main" id="{94C483BC-455E-0ECB-D2D7-5634C46BD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:a16="http://schemas.microsoft.com/office/drawing/2014/main" id="{D0B94580-0317-71A2-0F8E-6765FF5C50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:a16="http://schemas.microsoft.com/office/drawing/2014/main" id="{68238076-19FC-D6F4-32CE-943F4DF54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376AF7E-DAA5-AECC-A3B7-D4E124F7A3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847B6C0E-C649-604E-6FC6-306611FF64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5">
            <a:extLst>
              <a:ext uri="{FF2B5EF4-FFF2-40B4-BE49-F238E27FC236}">
                <a16:creationId xmlns:a16="http://schemas.microsoft.com/office/drawing/2014/main" id="{B838792E-9B2A-4E50-AD17-D95C3632E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61915"/>
            <a:ext cx="6061075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AB1C9AB1-22C1-3FA5-5958-C3E2B790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19" y="3378303"/>
            <a:ext cx="2016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这两种格式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满足区间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[1, 2]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压缩映射要求</a:t>
            </a:r>
          </a:p>
        </p:txBody>
      </p:sp>
    </p:spTree>
    <p:extLst>
      <p:ext uri="{BB962C8B-B14F-4D97-AF65-F5344CB8AC3E}">
        <p14:creationId xmlns:p14="http://schemas.microsoft.com/office/powerpoint/2010/main" val="1174417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CE-B8CB-2B7B-5E13-8EF99919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7C7FBF5F-AB62-90CB-ADF7-2E33F2AC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7D547-667E-D0FD-AE95-9743FC359B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545FAE-26EC-E3D8-73DE-4D6EAD5FB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73" y="76027"/>
            <a:ext cx="7937908" cy="67059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ABE20E-EA0B-0A10-8D94-6A184C68A018}"/>
              </a:ext>
            </a:extLst>
          </p:cNvPr>
          <p:cNvSpPr txBox="1"/>
          <p:nvPr/>
        </p:nvSpPr>
        <p:spPr>
          <a:xfrm>
            <a:off x="251520" y="1772816"/>
            <a:ext cx="2880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不动点迭代法代码</a:t>
            </a:r>
          </a:p>
        </p:txBody>
      </p:sp>
    </p:spTree>
    <p:extLst>
      <p:ext uri="{BB962C8B-B14F-4D97-AF65-F5344CB8AC3E}">
        <p14:creationId xmlns:p14="http://schemas.microsoft.com/office/powerpoint/2010/main" val="255200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03A32-19D3-0769-A3C3-4BACCC047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0FD99798-0D84-8EB2-B4C7-3C9CFF13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B2AE5-1E53-E405-EC3B-E66AF6CDA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F81F25-102F-9A8C-2151-0079BA1E548E}"/>
              </a:ext>
            </a:extLst>
          </p:cNvPr>
          <p:cNvSpPr txBox="1"/>
          <p:nvPr/>
        </p:nvSpPr>
        <p:spPr>
          <a:xfrm>
            <a:off x="251520" y="1772816"/>
            <a:ext cx="2880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不动点迭代法代码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1F7AAC-99E0-24C2-3BDD-C55DDFF5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1651"/>
            <a:ext cx="4623038" cy="55755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25CB1E-0E05-6857-4853-25849DF04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19" y="2819444"/>
            <a:ext cx="5473981" cy="39880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B51C19-2B40-A401-1055-5DE10536A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66" y="9491"/>
            <a:ext cx="3618333" cy="28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6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50DA8-3C29-1549-829B-9312A50F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4B866F26-D160-C6C6-D729-5B1EC7492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2A268-3D16-4E77-B1B7-83BC48CD8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3B3D19A-5D28-AAF8-2E7C-E4B6DB1A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3" y="908720"/>
            <a:ext cx="6998060" cy="549938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5441529-437D-4109-02F8-5EA2F7399890}"/>
              </a:ext>
            </a:extLst>
          </p:cNvPr>
          <p:cNvSpPr/>
          <p:nvPr/>
        </p:nvSpPr>
        <p:spPr>
          <a:xfrm>
            <a:off x="1403648" y="3933056"/>
            <a:ext cx="2088232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D2CF9ABE-957C-AC0A-F0DD-8C513C420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6237113"/>
            <a:ext cx="46799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本例中 </a:t>
            </a:r>
            <a:r>
              <a:rPr lang="en-US" altLang="zh-CN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 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种迭代格式的函数图示</a:t>
            </a:r>
          </a:p>
        </p:txBody>
      </p:sp>
    </p:spTree>
    <p:extLst>
      <p:ext uri="{BB962C8B-B14F-4D97-AF65-F5344CB8AC3E}">
        <p14:creationId xmlns:p14="http://schemas.microsoft.com/office/powerpoint/2010/main" val="261066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BB1C1-8210-F825-6143-CFE44E11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32834143-76B1-10A8-DE84-576FEBBB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F9285B-601E-59DE-8FB0-052AD8F58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F5CD7C88-3C2A-7BA5-D76D-E4C7B879D6C1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B472F3D6-A251-ED32-57C0-11C60A2929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DEBCE6A8-88F1-0914-28B2-E3E78DB39F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9D16FB39-B08F-5739-033C-837DA35237BC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E07FF53-8D2C-E1B2-6FA2-F198E67E2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4C47F733-7B77-595E-7190-9D7D4158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46A49777-5839-24DC-5C86-D7A15E2A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92967FA-1D03-D450-4FAD-D94606466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:a16="http://schemas.microsoft.com/office/drawing/2014/main" id="{F26AA17D-2971-035A-FE29-0D03A9884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1D0C2094-5198-555B-4E09-857B445C9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:a16="http://schemas.microsoft.com/office/drawing/2014/main" id="{89F27310-F354-66AB-39CC-953B7238D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:a16="http://schemas.microsoft.com/office/drawing/2014/main" id="{9AA7E52E-F55A-316C-4A38-06AB4C642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:a16="http://schemas.microsoft.com/office/drawing/2014/main" id="{2200FF9D-7127-B608-BD71-8FD3DFD989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:a16="http://schemas.microsoft.com/office/drawing/2014/main" id="{66171A29-C1A2-38D4-C847-082E2E0F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085A258-8292-08DA-E2EA-99C11D5E21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215640" progId="Equation.DSMT4">
                  <p:embed/>
                </p:oleObj>
              </mc:Choice>
              <mc:Fallback>
                <p:oleObj name="Equation" r:id="rId4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376AF7E-DAA5-AECC-A3B7-D4E124F7A3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7">
            <a:extLst>
              <a:ext uri="{FF2B5EF4-FFF2-40B4-BE49-F238E27FC236}">
                <a16:creationId xmlns:a16="http://schemas.microsoft.com/office/drawing/2014/main" id="{5AC8E3D7-B246-BE9C-34E7-2FB439889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>
            <a:fillRect/>
          </a:stretch>
        </p:blipFill>
        <p:spPr bwMode="auto">
          <a:xfrm>
            <a:off x="2687961" y="2744979"/>
            <a:ext cx="5802312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69AB2632-C3B6-726A-2F43-E85E30B80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028776"/>
            <a:ext cx="2376488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ea typeface="宋体" panose="02010600030101010101" pitchFamily="2" charset="-122"/>
              </a:rPr>
              <a:t>取</a:t>
            </a:r>
            <a:r>
              <a:rPr lang="zh-CN" altLang="zh-CN" dirty="0">
                <a:ea typeface="宋体" panose="02010600030101010101" pitchFamily="2" charset="-122"/>
              </a:rPr>
              <a:t>初值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=1.5</a:t>
            </a:r>
            <a:r>
              <a:rPr lang="zh-CN" altLang="en-US" dirty="0">
                <a:ea typeface="宋体" panose="02010600030101010101" pitchFamily="2" charset="-122"/>
              </a:rPr>
              <a:t>列出迭代过程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ea typeface="宋体" panose="02010600030101010101" pitchFamily="2" charset="-122"/>
              </a:rPr>
              <a:t>停止条件设为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得到满足精度的解为</a:t>
            </a:r>
            <a:r>
              <a:rPr lang="en-US" altLang="zh-CN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1.30893</a:t>
            </a:r>
            <a:endParaRPr lang="zh-CN" altLang="en-US" sz="2400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13C22C-CA5D-2A59-CF44-DC3E3CFAD739}"/>
              </a:ext>
            </a:extLst>
          </p:cNvPr>
          <p:cNvSpPr txBox="1"/>
          <p:nvPr/>
        </p:nvSpPr>
        <p:spPr>
          <a:xfrm>
            <a:off x="5364088" y="5894957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收敛到区间外的根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4AA627-4245-A4C2-3CBA-45B009391D4B}"/>
              </a:ext>
            </a:extLst>
          </p:cNvPr>
          <p:cNvSpPr/>
          <p:nvPr/>
        </p:nvSpPr>
        <p:spPr>
          <a:xfrm>
            <a:off x="6444208" y="6165304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C685B8-8508-46C3-618A-74A29523966F}"/>
              </a:ext>
            </a:extLst>
          </p:cNvPr>
          <p:cNvSpPr/>
          <p:nvPr/>
        </p:nvSpPr>
        <p:spPr>
          <a:xfrm>
            <a:off x="7368257" y="5841268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75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9CB4-3A2E-E2D8-681B-A1270D2E6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C161EC52-84F9-8B4D-3FC1-9E7BF3AEE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C05D-4BCA-E01C-6953-57BA61922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FE9CA3-A3AC-5CF1-3E0E-1555B212A922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加速迭代法代码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DE404E-7DEF-F29E-235B-F1B60623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"/>
            <a:ext cx="62760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68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8E55-A226-5FA4-15ED-3AECB81D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A3301DBB-EF86-6643-FE58-F0BFC5C2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16E63-F314-27CC-DDCF-9BC2418DA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7633F6-D459-3B81-1F45-DEA045870930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加速迭代法代码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B7CD-9D66-2154-A06A-22F1743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5"/>
            <a:ext cx="7556195" cy="6830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9ECEB4-D8FD-0B88-03C5-1F000545E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>
          <a:xfrm>
            <a:off x="5490517" y="0"/>
            <a:ext cx="3653483" cy="3140966"/>
          </a:xfrm>
          <a:prstGeom prst="rect">
            <a:avLst/>
          </a:prstGeom>
          <a:ln>
            <a:solidFill>
              <a:srgbClr val="3E86FC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04C82FD-5B86-75AB-C2A3-F05914317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1"/>
          <a:stretch/>
        </p:blipFill>
        <p:spPr>
          <a:xfrm>
            <a:off x="5373800" y="4564349"/>
            <a:ext cx="3770200" cy="232103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7419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0DA50-D29A-CCE5-9642-CD850ADE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9EAD4F71-9A0F-4CDE-6F99-66130E95B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BBB607-D8FC-D70D-649F-08DCC84FB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18C0A19-D606-F167-FA23-15C1DB075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811521"/>
              </p:ext>
            </p:extLst>
          </p:nvPr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847B6C0E-C649-604E-6FC6-306611FF64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F0EE4BC3-040B-4B27-55D8-686C31C20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33" y="764704"/>
            <a:ext cx="8359080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+mn-ea"/>
              </a:rPr>
              <a:t>    对这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种迭代分别用</a:t>
            </a:r>
            <a:r>
              <a:rPr lang="en-US" altLang="zh-CN" dirty="0">
                <a:latin typeface="+mn-ea"/>
              </a:rPr>
              <a:t>Aitken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Steffensen</a:t>
            </a:r>
            <a:r>
              <a:rPr lang="zh-CN" altLang="en-US" dirty="0">
                <a:latin typeface="+mn-ea"/>
              </a:rPr>
              <a:t>方法加速</a:t>
            </a:r>
            <a:endParaRPr lang="zh-CN" altLang="en-US" sz="2400" dirty="0">
              <a:solidFill>
                <a:srgbClr val="3333FF"/>
              </a:solidFill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6579FBF-8792-6FA4-F70B-9AB5F9BD5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3" y="1426552"/>
            <a:ext cx="6511007" cy="25212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8119F1C-FB19-D8E9-2F6A-85AEFBE9E2A8}"/>
              </a:ext>
            </a:extLst>
          </p:cNvPr>
          <p:cNvSpPr txBox="1"/>
          <p:nvPr/>
        </p:nvSpPr>
        <p:spPr>
          <a:xfrm>
            <a:off x="6817525" y="2898731"/>
            <a:ext cx="1728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结果反映什么？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6FD8439-27FD-906B-454F-FD00EEFC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" y="3935575"/>
            <a:ext cx="6366991" cy="28057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DD02C7-A7DA-B838-6465-AAF25DEBD7AE}"/>
              </a:ext>
            </a:extLst>
          </p:cNvPr>
          <p:cNvSpPr txBox="1"/>
          <p:nvPr/>
        </p:nvSpPr>
        <p:spPr>
          <a:xfrm>
            <a:off x="2555776" y="609120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复数由于负数求根</a:t>
            </a:r>
          </a:p>
        </p:txBody>
      </p:sp>
    </p:spTree>
    <p:extLst>
      <p:ext uri="{BB962C8B-B14F-4D97-AF65-F5344CB8AC3E}">
        <p14:creationId xmlns:p14="http://schemas.microsoft.com/office/powerpoint/2010/main" val="11759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E84F-2DCE-5574-3EC8-43B7C91F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A37FE5B1-5D3C-9F62-6EC6-3E22E2CD5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07C0F-1812-F182-D59A-E90FF70CF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45C1D-E58B-3F78-6487-C564720CFABB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牛顿迭代法代码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0CE441-C68D-310E-C824-65B57260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"/>
          <a:stretch/>
        </p:blipFill>
        <p:spPr>
          <a:xfrm>
            <a:off x="961028" y="1124744"/>
            <a:ext cx="7713243" cy="40324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C2DF5E-31B4-AB2A-569A-0A7833A6FD1A}"/>
              </a:ext>
            </a:extLst>
          </p:cNvPr>
          <p:cNvSpPr/>
          <p:nvPr/>
        </p:nvSpPr>
        <p:spPr>
          <a:xfrm>
            <a:off x="971600" y="3032957"/>
            <a:ext cx="655272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F6D0F2-0082-1CA3-DCB9-7FE1F2CEBDC5}"/>
              </a:ext>
            </a:extLst>
          </p:cNvPr>
          <p:cNvSpPr/>
          <p:nvPr/>
        </p:nvSpPr>
        <p:spPr>
          <a:xfrm>
            <a:off x="971600" y="4069969"/>
            <a:ext cx="6552728" cy="106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ACB4EBE-1FE3-921B-35D7-5D95DE194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5389747"/>
            <a:ext cx="871296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61" tIns="0" rIns="4761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在 Python 里本身并没有内置的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derivative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函数，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在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scipy.misc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模块（旧版本）以及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scipy.optimize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模块中的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approx_fprime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函数、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scipy.misc.derivative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（在较新的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版本中已被弃用）和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autograd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库都可以用来计算导数。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21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4C54A-2A23-E754-7F1F-5974D8BA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CB6947A0-EB52-EDE9-9E7F-0D26C060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AEE5D0-16AC-06CB-D552-FE1EFCBBA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72F986-524D-24B0-5B8B-1745FDE70E57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牛顿迭代法代码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60E663-8603-0010-309F-D5BA65FD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2" y="980728"/>
            <a:ext cx="8852355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3C15-30ED-1671-EDCB-07A70D60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60F6E-971B-3369-6010-F17CAC3B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4397E-D3FF-E6AB-4CF3-A76B422BE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8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2.</a:t>
            </a:r>
            <a:r>
              <a:rPr lang="zh-CN" altLang="en-US" sz="2000" b="0" i="0" dirty="0">
                <a:effectLst/>
                <a:latin typeface="Inter"/>
              </a:rPr>
              <a:t>什么是迭代法的收敛阶？如何比较不同迭代法的收敛速度？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2F74-8221-B17C-40B3-588F4CB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106C83-E433-1D5D-3FCF-7D70FF602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17401"/>
            <a:ext cx="9144000" cy="5040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D6FE4B-D5CF-07C6-0A3D-E85FFA59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" y="3933056"/>
            <a:ext cx="2304619" cy="6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BBFA-20C7-9B69-B36E-96CE3029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B76AD9DD-B8D1-41EA-D96F-A0AB7D83A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391B9-E332-2B96-A697-2676A9F8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40FFE-A17A-F318-6DC6-AA4C8DD8BF8A}"/>
              </a:ext>
            </a:extLst>
          </p:cNvPr>
          <p:cNvSpPr txBox="1"/>
          <p:nvPr/>
        </p:nvSpPr>
        <p:spPr>
          <a:xfrm>
            <a:off x="251520" y="1772816"/>
            <a:ext cx="288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弦截法代码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C9FABC-E75C-F332-9DF5-45C474B05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624"/>
            <a:ext cx="6134415" cy="41404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E7286A-3E06-531C-4802-A43AEFD67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14" y="2958255"/>
            <a:ext cx="4419827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0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71E86-D0D4-E5D4-D647-35A4FC78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58160FB0-CA46-5F8C-7D09-55A3A8ACB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675FF-CB4A-BA21-A93B-29702E374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84F7646-1DE7-4259-CA03-1C985FC49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215640" progId="Equation.DSMT4">
                  <p:embed/>
                </p:oleObj>
              </mc:Choice>
              <mc:Fallback>
                <p:oleObj name="Equation" r:id="rId2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218C0A19-D606-F167-FA23-15C1DB075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DCD54CBB-F0FF-8FC2-D508-3D2AE09A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692696"/>
            <a:ext cx="835908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</a:rPr>
              <a:t>汇总各种算法的结果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E374F5-2FE5-728A-02FB-CD8C5F43E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035"/>
            <a:ext cx="9144000" cy="56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80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F747-B48F-E6DE-DDD1-DC3AAFB0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8C994F7A-7436-0661-FD64-09F9BD08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FA196-B6F5-6135-3BC3-6F1D66F7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FDE0C14-1BEA-AFC0-D84B-0B5993CEA5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215640" progId="Equation.DSMT4">
                  <p:embed/>
                </p:oleObj>
              </mc:Choice>
              <mc:Fallback>
                <p:oleObj name="Equation" r:id="rId2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84F7646-1DE7-4259-CA03-1C985FC49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0F5E2E14-F3DA-96C1-17E6-A726BB479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" y="843343"/>
            <a:ext cx="8359080" cy="11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</a:rPr>
              <a:t>各种算法的结果讨论：</a:t>
            </a:r>
            <a:endParaRPr lang="en-US" altLang="zh-CN" sz="2400" dirty="0">
              <a:solidFill>
                <a:srgbClr val="3333FF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E2D1F1-DB1B-2CC7-7B64-DCCD73ACA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" y="1628800"/>
            <a:ext cx="8694043" cy="451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二分法简单易用，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用性强，不需要考虑初值的选取，只需考虑连续函数在区间两端点异号的条件，但收敛速度慢。如表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中的二分法迭代了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次才得到了满足精度要求的解。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迭代法理论丰富、算法简单，构造出合适的迭代函数即可加快收敛速度。但不易找到收敛快的迭代函数和收敛到解的迭代函数。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4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D604-618B-E66B-0121-8BF3A0BB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:a16="http://schemas.microsoft.com/office/drawing/2014/main" id="{16DCA7B1-F201-FDA0-4439-D55CB274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1C8E78-AAD5-AC72-F935-2717AD05D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8D0D92B-4057-BB8C-59A5-63EB09634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215640" progId="Equation.DSMT4">
                  <p:embed/>
                </p:oleObj>
              </mc:Choice>
              <mc:Fallback>
                <p:oleObj name="Equation" r:id="rId2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0FDE0C14-1BEA-AFC0-D84B-0B5993CEA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60BE7A7D-517C-861D-0E5D-5E48008A0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33" y="830262"/>
            <a:ext cx="8359080" cy="11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</a:rPr>
              <a:t>各种算法的结果讨论：</a:t>
            </a:r>
            <a:endParaRPr lang="en-US" altLang="zh-CN" sz="2400" dirty="0">
              <a:solidFill>
                <a:srgbClr val="3333FF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347E20C-6757-6B2C-4525-29B19B88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524559"/>
            <a:ext cx="8694043" cy="516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迭代格式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Aitken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方法和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Steffensen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方法都可加快收敛。表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的结果反映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加速后只需迭代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次即可找到满足精度要求的解。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牛顿迭代法收敛速度快，算法构造简单。但是要进行导数运算，对初值的选取有要求。表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没有使用加速的方法中，牛顿法的迭代次数最少，仅为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次。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弦截法用差商取代了牛顿法的导数运算，迭代次数比牛顿法多，对初值的选取仍有要求。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9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DB4C397D-6CD7-639D-6FB6-EBA4BDB72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宋体" panose="02010600030101010101" pitchFamily="2" charset="-122"/>
              </a:rPr>
              <a:t>Python</a:t>
            </a:r>
            <a:r>
              <a:rPr lang="zh-CN" altLang="en-US" b="1">
                <a:ea typeface="宋体" panose="02010600030101010101" pitchFamily="2" charset="-122"/>
              </a:rPr>
              <a:t>技巧：单文件结构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CC4CCF67-5914-AD09-4123-D65C81E3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1653"/>
          <a:stretch/>
        </p:blipFill>
        <p:spPr bwMode="auto">
          <a:xfrm>
            <a:off x="5375275" y="44450"/>
            <a:ext cx="3751263" cy="6783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8132" name="内容占位符 2">
            <a:extLst>
              <a:ext uri="{FF2B5EF4-FFF2-40B4-BE49-F238E27FC236}">
                <a16:creationId xmlns:a16="http://schemas.microsoft.com/office/drawing/2014/main" id="{238CED24-D916-4A3E-014E-8B5719614C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08050"/>
            <a:ext cx="5427663" cy="5257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>
                <a:ea typeface="宋体" panose="02010600030101010101" pitchFamily="2" charset="-122"/>
              </a:rPr>
              <a:t>结构化编程</a:t>
            </a:r>
            <a:endParaRPr lang="en-US" altLang="zh-CN" b="1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>
                <a:ea typeface="宋体" panose="02010600030101010101" pitchFamily="2" charset="-122"/>
              </a:rPr>
              <a:t>变量命名对应实际含义</a:t>
            </a:r>
            <a:endParaRPr lang="en-US" altLang="zh-CN" b="1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>
                <a:ea typeface="宋体" panose="02010600030101010101" pitchFamily="2" charset="-122"/>
              </a:rPr>
              <a:t>注释齐全</a:t>
            </a:r>
            <a:endParaRPr lang="en-US" altLang="zh-CN" b="1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>
                <a:ea typeface="宋体" panose="02010600030101010101" pitchFamily="2" charset="-122"/>
              </a:rPr>
              <a:t>代码整洁分区（空格、空行）</a:t>
            </a:r>
            <a:endParaRPr lang="en-US" altLang="zh-CN" b="1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全局变量定义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函数定义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算法代码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main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函数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9CAA566B-7426-09D4-05F3-E111D06F5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宋体" panose="02010600030101010101" pitchFamily="2" charset="-122"/>
              </a:rPr>
              <a:t>Python</a:t>
            </a:r>
            <a:r>
              <a:rPr lang="zh-CN" altLang="en-US" b="1">
                <a:ea typeface="宋体" panose="02010600030101010101" pitchFamily="2" charset="-122"/>
              </a:rPr>
              <a:t>技巧：单文件结构</a:t>
            </a: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C1D712F0-924B-672E-4325-68A1FF49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5888"/>
            <a:ext cx="6927850" cy="661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09382B7E-49F6-FFC8-A39F-72B046A66E2D}"/>
              </a:ext>
            </a:extLst>
          </p:cNvPr>
          <p:cNvSpPr/>
          <p:nvPr/>
        </p:nvSpPr>
        <p:spPr>
          <a:xfrm>
            <a:off x="1547813" y="4652963"/>
            <a:ext cx="431800" cy="207486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5D45E0EC-7DF6-02EC-6EC6-B7EF5C31B157}"/>
              </a:ext>
            </a:extLst>
          </p:cNvPr>
          <p:cNvSpPr/>
          <p:nvPr/>
        </p:nvSpPr>
        <p:spPr>
          <a:xfrm>
            <a:off x="1547813" y="549275"/>
            <a:ext cx="431800" cy="374332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9158" name="TextBox 4">
            <a:extLst>
              <a:ext uri="{FF2B5EF4-FFF2-40B4-BE49-F238E27FC236}">
                <a16:creationId xmlns:a16="http://schemas.microsoft.com/office/drawing/2014/main" id="{1DFA3A2A-E450-DA3A-04C9-3D85D208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2236788"/>
            <a:ext cx="1338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算法代码区</a:t>
            </a:r>
          </a:p>
        </p:txBody>
      </p:sp>
      <p:sp>
        <p:nvSpPr>
          <p:cNvPr id="49159" name="TextBox 11">
            <a:extLst>
              <a:ext uri="{FF2B5EF4-FFF2-40B4-BE49-F238E27FC236}">
                <a16:creationId xmlns:a16="http://schemas.microsoft.com/office/drawing/2014/main" id="{3DFD4B34-7E2B-438B-4BEC-F15629629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5505450"/>
            <a:ext cx="137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Main</a:t>
            </a: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执行区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1046A2A8-1C47-3F03-048C-05C5798C3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ea typeface="宋体" panose="02010600030101010101" pitchFamily="2" charset="-122"/>
              </a:rPr>
              <a:t>  作业</a:t>
            </a:r>
            <a:r>
              <a:rPr lang="en-US" altLang="zh-CN" sz="3600">
                <a:ea typeface="宋体" panose="02010600030101010101" pitchFamily="2" charset="-122"/>
              </a:rPr>
              <a:t>4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50179" name="内容占位符 2">
            <a:extLst>
              <a:ext uri="{FF2B5EF4-FFF2-40B4-BE49-F238E27FC236}">
                <a16:creationId xmlns:a16="http://schemas.microsoft.com/office/drawing/2014/main" id="{DDAD3EB8-FD4C-7F51-2A9D-FC912BE1E7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425507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 P101 </a:t>
            </a:r>
            <a:r>
              <a:rPr lang="zh-CN" altLang="en-US" dirty="0"/>
              <a:t>习题第</a:t>
            </a:r>
            <a:r>
              <a:rPr lang="en-US" altLang="zh-CN" dirty="0"/>
              <a:t>7</a:t>
            </a:r>
            <a:r>
              <a:rPr lang="zh-CN" altLang="en-US" dirty="0"/>
              <a:t>题</a:t>
            </a:r>
            <a:endParaRPr lang="en-US" altLang="zh-CN" dirty="0"/>
          </a:p>
          <a:p>
            <a:r>
              <a:rPr lang="zh-CN" altLang="en-US" dirty="0">
                <a:latin typeface="+mn-ea"/>
              </a:rPr>
              <a:t>重做本讲最后的计算例子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</a:t>
            </a:r>
            <a:r>
              <a:rPr lang="zh-CN" altLang="en-US" dirty="0">
                <a:latin typeface="+mn-ea"/>
              </a:rPr>
              <a:t>（作业给出如表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结果表格的非截图形式，并附上可编辑版本源代码，不用写加速方法，补充简单</a:t>
            </a:r>
            <a:r>
              <a:rPr lang="en-US" altLang="zh-CN" dirty="0">
                <a:latin typeface="+mn-ea"/>
              </a:rPr>
              <a:t>Newton</a:t>
            </a:r>
            <a:r>
              <a:rPr lang="zh-CN" altLang="en-US">
                <a:latin typeface="+mn-ea"/>
              </a:rPr>
              <a:t>法）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作业上传地址：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        </a:t>
            </a:r>
            <a:r>
              <a:rPr lang="zh-CN" altLang="en-US" dirty="0"/>
              <a:t>蕴瑜课堂</a:t>
            </a:r>
            <a:r>
              <a:rPr lang="en-US" altLang="zh-CN" dirty="0">
                <a:hlinkClick r:id="rId3"/>
              </a:rPr>
              <a:t>https://courses.gdut.edu.cn/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86D3D-9633-F40E-A544-8445EE0E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878D9-0B0B-E66E-2508-649CA01E7F47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061DDC-4C31-212D-05A6-D9CD58D045AB}"/>
              </a:ext>
            </a:extLst>
          </p:cNvPr>
          <p:cNvSpPr txBox="1"/>
          <p:nvPr/>
        </p:nvSpPr>
        <p:spPr>
          <a:xfrm>
            <a:off x="184592" y="940137"/>
            <a:ext cx="2371184" cy="4977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    考虑方程组</a:t>
            </a: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BC0856-CC4D-56A3-2A2C-778568E4B9FD}"/>
                  </a:ext>
                </a:extLst>
              </p:cNvPr>
              <p:cNvSpPr txBox="1"/>
              <p:nvPr/>
            </p:nvSpPr>
            <p:spPr>
              <a:xfrm>
                <a:off x="3289107" y="992842"/>
                <a:ext cx="187706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BC0856-CC4D-56A3-2A2C-778568E4B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107" y="992842"/>
                <a:ext cx="1877060" cy="46037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234D78-1AC9-7015-02F9-FB73D4069132}"/>
                  </a:ext>
                </a:extLst>
              </p:cNvPr>
              <p:cNvSpPr txBox="1"/>
              <p:nvPr/>
            </p:nvSpPr>
            <p:spPr>
              <a:xfrm>
                <a:off x="7524329" y="982365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(4.18)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234D78-1AC9-7015-02F9-FB73D406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9" y="982365"/>
                <a:ext cx="1122045" cy="46037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32B684-DEEB-5F0F-C12C-408B76CE23FF}"/>
                  </a:ext>
                </a:extLst>
              </p:cNvPr>
              <p:cNvSpPr txBox="1"/>
              <p:nvPr/>
            </p:nvSpPr>
            <p:spPr>
              <a:xfrm>
                <a:off x="179512" y="1412776"/>
                <a:ext cx="8208912" cy="14938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≥2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且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中至少有一个是自变量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的非线性函数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32B684-DEEB-5F0F-C12C-408B76CE2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8208912" cy="1493807"/>
              </a:xfrm>
              <a:prstGeom prst="rect">
                <a:avLst/>
              </a:prstGeom>
              <a:blipFill>
                <a:blip r:embed="rId4"/>
                <a:stretch>
                  <a:fillRect l="-1114" b="-857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40900F-895C-2C49-4161-FE842E7354C1}"/>
                  </a:ext>
                </a:extLst>
              </p:cNvPr>
              <p:cNvSpPr txBox="1"/>
              <p:nvPr/>
            </p:nvSpPr>
            <p:spPr>
              <a:xfrm>
                <a:off x="187768" y="2837607"/>
                <a:ext cx="8458606" cy="16252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给出方程组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(4.18)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的一个近似解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将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在点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处用多元函数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Taylor</a:t>
                </a:r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公式展开，并取其线性部分，则有</a:t>
                </a:r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40900F-895C-2C49-4161-FE842E735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8" y="2837607"/>
                <a:ext cx="8458606" cy="1625253"/>
              </a:xfrm>
              <a:prstGeom prst="rect">
                <a:avLst/>
              </a:prstGeom>
              <a:blipFill>
                <a:blip r:embed="rId5"/>
                <a:stretch>
                  <a:fillRect l="-1154" b="-749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31680D-ADAA-F6EC-5043-B680E3AFA7DB}"/>
                  </a:ext>
                </a:extLst>
              </p:cNvPr>
              <p:cNvSpPr txBox="1"/>
              <p:nvPr/>
            </p:nvSpPr>
            <p:spPr>
              <a:xfrm>
                <a:off x="1680443" y="4451296"/>
                <a:ext cx="5594350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)≈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)+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31680D-ADAA-F6EC-5043-B680E3AF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43" y="4451296"/>
                <a:ext cx="5594350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C871DC-E1AA-F783-76F4-27CE5E0A930C}"/>
                  </a:ext>
                </a:extLst>
              </p:cNvPr>
              <p:cNvSpPr txBox="1"/>
              <p:nvPr/>
            </p:nvSpPr>
            <p:spPr>
              <a:xfrm>
                <a:off x="187767" y="4970735"/>
                <a:ext cx="4978400" cy="4977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令上式右端为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得到线性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C871DC-E1AA-F783-76F4-27CE5E0A9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7" y="4970735"/>
                <a:ext cx="4978400" cy="497765"/>
              </a:xfrm>
              <a:prstGeom prst="rect">
                <a:avLst/>
              </a:prstGeom>
              <a:blipFill>
                <a:blip r:embed="rId7"/>
                <a:stretch>
                  <a:fillRect l="-1961" t="-2439" b="-2682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A3BA1B-8B56-9C5C-323B-D9B2702D89F2}"/>
                  </a:ext>
                </a:extLst>
              </p:cNvPr>
              <p:cNvSpPr txBox="1"/>
              <p:nvPr/>
            </p:nvSpPr>
            <p:spPr>
              <a:xfrm>
                <a:off x="1958668" y="5623412"/>
                <a:ext cx="491680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A3BA1B-8B56-9C5C-323B-D9B2702D8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68" y="5623412"/>
                <a:ext cx="4916805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FEF3BC-D7B5-2219-2CBE-ED64DA3BC322}"/>
                  </a:ext>
                </a:extLst>
              </p:cNvPr>
              <p:cNvSpPr txBox="1"/>
              <p:nvPr/>
            </p:nvSpPr>
            <p:spPr>
              <a:xfrm>
                <a:off x="7524328" y="4462860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(4.19)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FEF3BC-D7B5-2219-2CBE-ED64DA3B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462860"/>
                <a:ext cx="1122045" cy="46037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2DC16D-33A8-F52E-C4AE-52253F0EB486}"/>
                  </a:ext>
                </a:extLst>
              </p:cNvPr>
              <p:cNvSpPr txBox="1"/>
              <p:nvPr/>
            </p:nvSpPr>
            <p:spPr>
              <a:xfrm>
                <a:off x="182687" y="6077540"/>
                <a:ext cx="7341641" cy="5262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是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的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雅可比（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Jacobi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矩阵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2DC16D-33A8-F52E-C4AE-52253F0E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7" y="6077540"/>
                <a:ext cx="7341641" cy="526234"/>
              </a:xfrm>
              <a:prstGeom prst="rect">
                <a:avLst/>
              </a:prstGeom>
              <a:blipFill>
                <a:blip r:embed="rId10"/>
                <a:stretch>
                  <a:fillRect l="-1329" b="-2674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1D623-E3DD-1186-1FC4-4DC7A7B1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8B8A5-75F8-4CF6-E9ED-4C5CD316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7EFE44-279D-45C0-F0B5-615698678A26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E0050B1-496C-AEEB-831B-8248A5CE5B3E}"/>
                  </a:ext>
                </a:extLst>
              </p:cNvPr>
              <p:cNvSpPr txBox="1"/>
              <p:nvPr/>
            </p:nvSpPr>
            <p:spPr>
              <a:xfrm>
                <a:off x="2051720" y="1045845"/>
                <a:ext cx="491680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E0050B1-496C-AEEB-831B-8248A5CE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045845"/>
                <a:ext cx="4916805" cy="476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9950C0-88B0-B51A-1A7A-BF79B78476AE}"/>
                  </a:ext>
                </a:extLst>
              </p:cNvPr>
              <p:cNvSpPr txBox="1"/>
              <p:nvPr/>
            </p:nvSpPr>
            <p:spPr>
              <a:xfrm>
                <a:off x="7596336" y="1038860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(4.19)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9950C0-88B0-B51A-1A7A-BF79B7847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1038860"/>
                <a:ext cx="1122045" cy="46037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7D769AE-BB0B-7161-04F6-A85962C5270E}"/>
              </a:ext>
            </a:extLst>
          </p:cNvPr>
          <p:cNvSpPr txBox="1"/>
          <p:nvPr/>
        </p:nvSpPr>
        <p:spPr>
          <a:xfrm>
            <a:off x="251520" y="1531620"/>
            <a:ext cx="834390" cy="570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其中</a:t>
            </a:r>
            <a:endParaRPr lang="en-US" altLang="zh-CN" sz="2400" dirty="0">
              <a:latin typeface="Cambria Math" panose="02040503050406030204" pitchFamily="18" charset="0"/>
              <a:ea typeface="楷体_GB2312" pitchFamily="49" charset="-122"/>
              <a:cs typeface="Cambria Math" panose="020405030504060302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35C2B2-C454-4078-2679-AB7D5F2A8CD9}"/>
                  </a:ext>
                </a:extLst>
              </p:cNvPr>
              <p:cNvSpPr txBox="1"/>
              <p:nvPr/>
            </p:nvSpPr>
            <p:spPr>
              <a:xfrm>
                <a:off x="251520" y="3501008"/>
                <a:ext cx="3248660" cy="560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是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的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Jacobi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矩阵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35C2B2-C454-4078-2679-AB7D5F2A8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1008"/>
                <a:ext cx="3248660" cy="56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10E562-2D6D-5CB3-1D33-0A4A3E5A8824}"/>
                  </a:ext>
                </a:extLst>
              </p:cNvPr>
              <p:cNvSpPr txBox="1"/>
              <p:nvPr/>
            </p:nvSpPr>
            <p:spPr>
              <a:xfrm>
                <a:off x="2267744" y="1844824"/>
                <a:ext cx="4521200" cy="160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10E562-2D6D-5CB3-1D33-0A4A3E5A8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44824"/>
                <a:ext cx="4521200" cy="1607185"/>
              </a:xfrm>
              <a:prstGeom prst="rect">
                <a:avLst/>
              </a:prstGeom>
              <a:blipFill>
                <a:blip r:embed="rId5"/>
                <a:stretch>
                  <a:fillRect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024974-03D4-6C9E-8617-6C5F60798DD7}"/>
                  </a:ext>
                </a:extLst>
              </p:cNvPr>
              <p:cNvSpPr txBox="1"/>
              <p:nvPr/>
            </p:nvSpPr>
            <p:spPr>
              <a:xfrm>
                <a:off x="251520" y="4077072"/>
                <a:ext cx="6502400" cy="5835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求解线性方程组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(4.19)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，并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记解为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，则得</a:t>
                </a:r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024974-03D4-6C9E-8617-6C5F60798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077072"/>
                <a:ext cx="6502400" cy="583565"/>
              </a:xfrm>
              <a:prstGeom prst="rect">
                <a:avLst/>
              </a:prstGeom>
              <a:blipFill>
                <a:blip r:embed="rId6"/>
                <a:stretch>
                  <a:fillRect l="-1406" b="-1562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9F2E22F-65C6-B84E-5B4F-9DC51D5CA09C}"/>
                  </a:ext>
                </a:extLst>
              </p:cNvPr>
              <p:cNvSpPr txBox="1"/>
              <p:nvPr/>
            </p:nvSpPr>
            <p:spPr>
              <a:xfrm>
                <a:off x="395536" y="4804261"/>
                <a:ext cx="7611745" cy="58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𝑭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 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=0, 1, 2, ⋯ 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9F2E22F-65C6-B84E-5B4F-9DC51D5CA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804261"/>
                <a:ext cx="7611745" cy="581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445A42-112B-379F-56DB-84802FC939E9}"/>
                  </a:ext>
                </a:extLst>
              </p:cNvPr>
              <p:cNvSpPr txBox="1"/>
              <p:nvPr/>
            </p:nvSpPr>
            <p:spPr>
              <a:xfrm>
                <a:off x="7740352" y="4912841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(4.20)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445A42-112B-379F-56DB-84802FC9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4912841"/>
                <a:ext cx="1122045" cy="46037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DB98E9-407A-792A-7EB8-09C0E96A929C}"/>
                  </a:ext>
                </a:extLst>
              </p:cNvPr>
              <p:cNvSpPr txBox="1"/>
              <p:nvPr/>
            </p:nvSpPr>
            <p:spPr>
              <a:xfrm>
                <a:off x="261680" y="5373216"/>
                <a:ext cx="7239000" cy="5246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这就是求解非线性方程组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(4.18)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的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迭代法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DB98E9-407A-792A-7EB8-09C0E96A9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0" y="5373216"/>
                <a:ext cx="7239000" cy="524695"/>
              </a:xfrm>
              <a:prstGeom prst="rect">
                <a:avLst/>
              </a:prstGeom>
              <a:blipFill>
                <a:blip r:embed="rId9"/>
                <a:stretch>
                  <a:fillRect l="-1348" b="-2528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66">
            <a:extLst>
              <a:ext uri="{FF2B5EF4-FFF2-40B4-BE49-F238E27FC236}">
                <a16:creationId xmlns:a16="http://schemas.microsoft.com/office/drawing/2014/main" id="{CF6616BC-254B-7FF2-3608-916C10B4A5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3186" y="5712544"/>
          <a:ext cx="2146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45960" imgH="812520" progId="Equation.DSMT4">
                  <p:embed/>
                </p:oleObj>
              </mc:Choice>
              <mc:Fallback>
                <p:oleObj name="Equation" r:id="rId10" imgW="2145960" imgH="812520" progId="Equation.DSMT4">
                  <p:embed/>
                  <p:pic>
                    <p:nvPicPr>
                      <p:cNvPr id="23" name="Object 66">
                        <a:extLst>
                          <a:ext uri="{FF2B5EF4-FFF2-40B4-BE49-F238E27FC236}">
                            <a16:creationId xmlns:a16="http://schemas.microsoft.com/office/drawing/2014/main" id="{CF6616BC-254B-7FF2-3608-916C10B4A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186" y="5712544"/>
                        <a:ext cx="2146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CC17BD53-30EB-E941-DB97-9FAB1FE3CD50}"/>
              </a:ext>
            </a:extLst>
          </p:cNvPr>
          <p:cNvSpPr txBox="1"/>
          <p:nvPr/>
        </p:nvSpPr>
        <p:spPr>
          <a:xfrm>
            <a:off x="5620100" y="58103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6355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C70C-A894-1B70-21B8-409B458D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0314A-120D-279A-DA0D-48C3CD64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A349C8-E665-75FE-7B03-DD119ACC69D1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200CD7-7335-0198-C2C1-DCAE43352F5F}"/>
              </a:ext>
            </a:extLst>
          </p:cNvPr>
          <p:cNvSpPr txBox="1"/>
          <p:nvPr/>
        </p:nvSpPr>
        <p:spPr>
          <a:xfrm>
            <a:off x="270570" y="1082382"/>
            <a:ext cx="1110615" cy="460375"/>
          </a:xfrm>
          <a:prstGeom prst="rect">
            <a:avLst/>
          </a:prstGeom>
          <a:solidFill>
            <a:srgbClr val="D9FFD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例 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4.13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8A93E6-33BD-A546-C2ED-5AF63B5CEB52}"/>
                  </a:ext>
                </a:extLst>
              </p:cNvPr>
              <p:cNvSpPr txBox="1"/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，用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迭代法求解方程组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8A93E6-33BD-A546-C2ED-5AF63B5C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92414AD-CD08-177B-2EEE-DCBD0C5578EB}"/>
              </a:ext>
            </a:extLst>
          </p:cNvPr>
          <p:cNvSpPr txBox="1"/>
          <p:nvPr/>
        </p:nvSpPr>
        <p:spPr>
          <a:xfrm>
            <a:off x="251520" y="3184867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C40CA8-FF28-87C0-0E58-42B71FAFE10D}"/>
                  </a:ext>
                </a:extLst>
              </p:cNvPr>
              <p:cNvSpPr txBox="1"/>
              <p:nvPr/>
            </p:nvSpPr>
            <p:spPr>
              <a:xfrm>
                <a:off x="934145" y="3170897"/>
                <a:ext cx="7766685" cy="486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可设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−4, 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Jacobi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矩阵为 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C40CA8-FF28-87C0-0E58-42B71FA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45" y="3170897"/>
                <a:ext cx="7766685" cy="486410"/>
              </a:xfrm>
              <a:prstGeom prst="rect">
                <a:avLst/>
              </a:prstGeom>
              <a:blipFill>
                <a:blip r:embed="rId3"/>
                <a:stretch>
                  <a:fillRect l="-1177" t="-10000" b="-2375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95A1E3-88D1-80A4-DB1C-D8C2709C14B6}"/>
                  </a:ext>
                </a:extLst>
              </p:cNvPr>
              <p:cNvSpPr txBox="1"/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=4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95A1E3-88D1-80A4-DB1C-D8C2709C1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5AB396-B999-F329-9EAC-C25A3F768CE6}"/>
                  </a:ext>
                </a:extLst>
              </p:cNvPr>
              <p:cNvSpPr txBox="1"/>
              <p:nvPr/>
            </p:nvSpPr>
            <p:spPr>
              <a:xfrm>
                <a:off x="268030" y="2499067"/>
                <a:ext cx="3273425" cy="6178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−7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5AB396-B999-F329-9EAC-C25A3F76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0" y="2499067"/>
                <a:ext cx="3273425" cy="617855"/>
              </a:xfrm>
              <a:prstGeom prst="rect">
                <a:avLst/>
              </a:prstGeom>
              <a:blipFill>
                <a:blip r:embed="rId5"/>
                <a:stretch>
                  <a:fillRect l="-298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A71578-DF7F-CB85-ACDF-DF2E477F3154}"/>
                  </a:ext>
                </a:extLst>
              </p:cNvPr>
              <p:cNvSpPr txBox="1"/>
              <p:nvPr/>
            </p:nvSpPr>
            <p:spPr>
              <a:xfrm>
                <a:off x="2771800" y="3791927"/>
                <a:ext cx="3324225" cy="77630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A71578-DF7F-CB85-ACDF-DF2E477F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791927"/>
                <a:ext cx="3324225" cy="776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E858610-A9F9-DAFF-3672-71411FA8AB26}"/>
              </a:ext>
            </a:extLst>
          </p:cNvPr>
          <p:cNvSpPr txBox="1"/>
          <p:nvPr/>
        </p:nvSpPr>
        <p:spPr>
          <a:xfrm>
            <a:off x="284540" y="4593297"/>
            <a:ext cx="3032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Cambria Math" panose="02040503050406030204" pitchFamily="18" charset="0"/>
                <a:ea typeface="楷体_GB2312" pitchFamily="49" charset="-122"/>
                <a:cs typeface="Cambria Math" panose="02040503050406030204" pitchFamily="18" charset="0"/>
                <a:sym typeface="Wingdings" panose="05000000000000000000" pitchFamily="2" charset="2"/>
              </a:rPr>
              <a:t>牛顿迭代公式为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FBEB09-1D9C-F4EA-61A9-D41FA4DFAAE3}"/>
                  </a:ext>
                </a:extLst>
              </p:cNvPr>
              <p:cNvSpPr txBox="1"/>
              <p:nvPr/>
            </p:nvSpPr>
            <p:spPr>
              <a:xfrm>
                <a:off x="991324" y="5516285"/>
                <a:ext cx="6316980" cy="11334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FBEB09-1D9C-F4EA-61A9-D41FA4DF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24" y="5516285"/>
                <a:ext cx="6316980" cy="1133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7C83C4-699E-21F8-7D73-2E7E47DD010C}"/>
                  </a:ext>
                </a:extLst>
              </p:cNvPr>
              <p:cNvSpPr txBox="1"/>
              <p:nvPr/>
            </p:nvSpPr>
            <p:spPr>
              <a:xfrm>
                <a:off x="945183" y="4995157"/>
                <a:ext cx="7611745" cy="58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𝑭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 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=0, 1, 2, ⋯ 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7C83C4-699E-21F8-7D73-2E7E47DD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83" y="4995157"/>
                <a:ext cx="7611745" cy="581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1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DC6-4670-555A-2FD2-552CE885A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22032-B21E-3CD7-E974-A695EA07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86387-0243-9E47-A1D3-31D8DAF6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8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2.</a:t>
            </a:r>
            <a:r>
              <a:rPr lang="zh-CN" altLang="en-US" sz="2000" b="0" i="0" dirty="0">
                <a:effectLst/>
                <a:latin typeface="Inter"/>
              </a:rPr>
              <a:t>什么是迭代法的收敛阶？如何比较不同迭代法的收敛速度？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F88DC-4A7A-AD16-2C7D-F46A0E51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4B65F4-7963-5385-E3FA-4E5A783D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853"/>
            <a:ext cx="9144000" cy="58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33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87DC-6E9C-A1CD-84BE-BF0C822B8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B3910-8489-1778-5A69-B21660D0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BE9466-795B-272A-BE61-C2BDA31BB5C4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DE3C7F-344E-733A-35EE-696F80180295}"/>
              </a:ext>
            </a:extLst>
          </p:cNvPr>
          <p:cNvSpPr txBox="1"/>
          <p:nvPr/>
        </p:nvSpPr>
        <p:spPr>
          <a:xfrm>
            <a:off x="270570" y="1082382"/>
            <a:ext cx="1110615" cy="460375"/>
          </a:xfrm>
          <a:prstGeom prst="rect">
            <a:avLst/>
          </a:prstGeom>
          <a:solidFill>
            <a:srgbClr val="D9FFD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例 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4.13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693A25-FBD3-5296-BA15-4F2FFB5045DC}"/>
                  </a:ext>
                </a:extLst>
              </p:cNvPr>
              <p:cNvSpPr txBox="1"/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，用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迭代法求解方程组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693A25-FBD3-5296-BA15-4F2FFB50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E5ED60-966C-DB7E-D240-54AC835DD18E}"/>
                  </a:ext>
                </a:extLst>
              </p:cNvPr>
              <p:cNvSpPr txBox="1"/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=4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E5ED60-966C-DB7E-D240-54AC835D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5D037D-147D-3867-24F0-C1D8E2A5A419}"/>
                  </a:ext>
                </a:extLst>
              </p:cNvPr>
              <p:cNvSpPr txBox="1"/>
              <p:nvPr/>
            </p:nvSpPr>
            <p:spPr>
              <a:xfrm>
                <a:off x="268030" y="2204864"/>
                <a:ext cx="3273425" cy="6178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−7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5D037D-147D-3867-24F0-C1D8E2A5A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0" y="2204864"/>
                <a:ext cx="3273425" cy="617855"/>
              </a:xfrm>
              <a:prstGeom prst="rect">
                <a:avLst/>
              </a:prstGeom>
              <a:blipFill>
                <a:blip r:embed="rId4"/>
                <a:stretch>
                  <a:fillRect l="-298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D7E09C-F367-46F2-755F-DDAD99AC20BC}"/>
                  </a:ext>
                </a:extLst>
              </p:cNvPr>
              <p:cNvSpPr txBox="1"/>
              <p:nvPr/>
            </p:nvSpPr>
            <p:spPr>
              <a:xfrm>
                <a:off x="309752" y="2931890"/>
                <a:ext cx="4853940" cy="4769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计算得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D7E09C-F367-46F2-755F-DDAD99AC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2" y="2931890"/>
                <a:ext cx="4853940" cy="476990"/>
              </a:xfrm>
              <a:prstGeom prst="rect">
                <a:avLst/>
              </a:prstGeom>
              <a:blipFill>
                <a:blip r:embed="rId5"/>
                <a:stretch>
                  <a:fillRect l="-2010" t="-6410" b="-2948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A06027-7858-9CB4-D2C9-90A88F762936}"/>
                  </a:ext>
                </a:extLst>
              </p:cNvPr>
              <p:cNvSpPr txBox="1"/>
              <p:nvPr/>
            </p:nvSpPr>
            <p:spPr>
              <a:xfrm>
                <a:off x="2333497" y="3599910"/>
                <a:ext cx="562927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(1.581250000,  1.225000000)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A06027-7858-9CB4-D2C9-90A88F762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97" y="3599910"/>
                <a:ext cx="5629275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34873E-0997-C50D-57CF-CF0FB631153D}"/>
                  </a:ext>
                </a:extLst>
              </p:cNvPr>
              <p:cNvSpPr txBox="1"/>
              <p:nvPr/>
            </p:nvSpPr>
            <p:spPr>
              <a:xfrm>
                <a:off x="2336672" y="4278725"/>
                <a:ext cx="618934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(2)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(1.581138834,  1.224744898)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34873E-0997-C50D-57CF-CF0FB631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2" y="4278725"/>
                <a:ext cx="6189345" cy="476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017DAF1-6B53-3BE0-5DD7-C0BF1D09D258}"/>
                  </a:ext>
                </a:extLst>
              </p:cNvPr>
              <p:cNvSpPr txBox="1"/>
              <p:nvPr/>
            </p:nvSpPr>
            <p:spPr>
              <a:xfrm>
                <a:off x="2331592" y="4967065"/>
                <a:ext cx="618934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(3)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(1.581138830,  1.224744871)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017DAF1-6B53-3BE0-5DD7-C0BF1D09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92" y="4967065"/>
                <a:ext cx="6189345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635788-A8BB-3877-D4AB-0F0EBA2D5F01}"/>
                  </a:ext>
                </a:extLst>
              </p:cNvPr>
              <p:cNvSpPr txBox="1"/>
              <p:nvPr/>
            </p:nvSpPr>
            <p:spPr>
              <a:xfrm>
                <a:off x="305941" y="5481415"/>
                <a:ext cx="8442523" cy="12793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≤2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(3)</m:t>
                                </m:r>
                              </m:sup>
                            </m:sSubSup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(2)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，所以所求近似根为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                                 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(1.5811388,  1.2247449)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+mn-ea"/>
                  </a:rPr>
                  <a:t> </a:t>
                </a:r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635788-A8BB-3877-D4AB-0F0EBA2D5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1" y="5481415"/>
                <a:ext cx="8442523" cy="1279325"/>
              </a:xfrm>
              <a:prstGeom prst="rect">
                <a:avLst/>
              </a:prstGeom>
              <a:blipFill>
                <a:blip r:embed="rId9"/>
                <a:stretch>
                  <a:fillRect l="-1083" b="-619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9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WordArt 3">
            <a:extLst>
              <a:ext uri="{FF2B5EF4-FFF2-40B4-BE49-F238E27FC236}">
                <a16:creationId xmlns:a16="http://schemas.microsoft.com/office/drawing/2014/main" id="{41CC38D4-5DE9-5369-D5C3-332240128F3F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990600" y="2209800"/>
            <a:ext cx="45720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Thank You !</a:t>
            </a:r>
            <a:endParaRPr lang="zh-CN" altLang="en-US" sz="5400" b="1" kern="1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2"/>
                  </a:gs>
                  <a:gs pos="100000">
                    <a:schemeClr val="hlink"/>
                  </a:gs>
                </a:gsLst>
                <a:lin ang="5400000" scaled="1"/>
              </a:gra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0895-411A-6404-7C90-B31A5489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4DD08-8DDC-3916-F215-14A01769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F1E48-F4E3-F14A-FBA9-757FD130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8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2.</a:t>
            </a:r>
            <a:r>
              <a:rPr lang="zh-CN" altLang="en-US" sz="2000" b="0" i="0" dirty="0">
                <a:effectLst/>
                <a:latin typeface="Inter"/>
              </a:rPr>
              <a:t>什么是迭代法的收敛阶？如何比较不同迭代法的收敛速度？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FAEDED-9399-FE46-617D-5027894F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601635-E73C-0BD1-CD0C-25B24C5D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" y="2348880"/>
            <a:ext cx="9144000" cy="36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6595-B75D-8DEA-5E7E-8360DBED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942D6-E4F4-7434-BFD5-451B3376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5008A-DB70-9984-B570-FDBFE44E6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8"/>
            <a:ext cx="9144000" cy="2643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习题</a:t>
            </a:r>
            <a:r>
              <a:rPr lang="en-US" altLang="zh-CN" dirty="0"/>
              <a:t>1. </a:t>
            </a:r>
            <a:r>
              <a:rPr lang="zh-CN" altLang="en-US" sz="2400" dirty="0"/>
              <a:t>试用迭代公式</a:t>
            </a:r>
            <a:r>
              <a:rPr lang="en-US" altLang="zh-CN" sz="2400" dirty="0"/>
              <a:t>                                 </a:t>
            </a:r>
            <a:r>
              <a:rPr lang="zh-CN" altLang="en-US" sz="2400" dirty="0"/>
              <a:t>（取初值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求方程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的根。迭代</a:t>
            </a:r>
            <a:r>
              <a:rPr lang="en-US" altLang="zh-CN" sz="2400" dirty="0"/>
              <a:t>2</a:t>
            </a:r>
            <a:r>
              <a:rPr lang="zh-CN" altLang="en-US" sz="2400" dirty="0"/>
              <a:t>次并分析该迭代公式的收敛速度。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96382-38F5-4A43-6D83-FAD368C3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0895D25-332B-A776-4B9A-C2087CBD7900}"/>
                  </a:ext>
                </a:extLst>
              </p:cNvPr>
              <p:cNvSpPr txBox="1"/>
              <p:nvPr/>
            </p:nvSpPr>
            <p:spPr>
              <a:xfrm>
                <a:off x="3635375" y="836613"/>
                <a:ext cx="2614613" cy="9366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+10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0895D25-332B-A776-4B9A-C2087CBD7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75" y="836613"/>
                <a:ext cx="2614613" cy="936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0BBFD2BC-E416-2891-E89F-8890C189BA21}"/>
                  </a:ext>
                </a:extLst>
              </p:cNvPr>
              <p:cNvSpPr txBox="1"/>
              <p:nvPr/>
            </p:nvSpPr>
            <p:spPr>
              <a:xfrm>
                <a:off x="2771800" y="2051782"/>
                <a:ext cx="3173172" cy="46242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−20=0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0BBFD2BC-E416-2891-E89F-8890C189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051782"/>
                <a:ext cx="3173172" cy="462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669AC5F-9E36-91FE-C9C3-B1F1FBF2AD7C}"/>
              </a:ext>
            </a:extLst>
          </p:cNvPr>
          <p:cNvSpPr txBox="1"/>
          <p:nvPr/>
        </p:nvSpPr>
        <p:spPr>
          <a:xfrm>
            <a:off x="4751696" y="3522365"/>
            <a:ext cx="3200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x0= 1</a:t>
            </a:r>
          </a:p>
          <a:p>
            <a:r>
              <a:rPr lang="zh-CN" altLang="en-US" dirty="0"/>
              <a:t>x</a:t>
            </a:r>
            <a:r>
              <a:rPr lang="en-US" altLang="zh-CN" dirty="0"/>
              <a:t>1</a:t>
            </a:r>
            <a:r>
              <a:rPr lang="zh-CN" altLang="en-US" dirty="0"/>
              <a:t>= 1.5384615384615385</a:t>
            </a:r>
          </a:p>
          <a:p>
            <a:r>
              <a:rPr lang="zh-CN" altLang="en-US" dirty="0"/>
              <a:t>x</a:t>
            </a:r>
            <a:r>
              <a:rPr lang="en-US" altLang="zh-CN" dirty="0"/>
              <a:t>2</a:t>
            </a:r>
            <a:r>
              <a:rPr lang="zh-CN" altLang="en-US" dirty="0"/>
              <a:t>= 1.2950191570881224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r>
              <a:rPr lang="en-US" altLang="zh-CN" dirty="0"/>
              <a:t>x100= 1.3688081078213725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834D7A-DAE4-CABF-EBEF-3237CC73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522365"/>
            <a:ext cx="34861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2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71CFB-2BC5-B11C-B4BB-92F81DDF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264D3-4AA0-4A3B-DB1E-73020B37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368D1-591D-9F29-D5DC-1576E1D50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9"/>
            <a:ext cx="9144000" cy="25924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习题</a:t>
            </a:r>
            <a:r>
              <a:rPr lang="en-US" altLang="zh-CN" dirty="0"/>
              <a:t>1. </a:t>
            </a:r>
            <a:r>
              <a:rPr lang="zh-CN" altLang="en-US" sz="2400" dirty="0"/>
              <a:t>试用迭代公式</a:t>
            </a:r>
            <a:r>
              <a:rPr lang="en-US" altLang="zh-CN" sz="2400" dirty="0"/>
              <a:t>                                 </a:t>
            </a:r>
            <a:r>
              <a:rPr lang="zh-CN" altLang="en-US" sz="2400" dirty="0"/>
              <a:t>（取初值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求方程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的根。迭代</a:t>
            </a:r>
            <a:r>
              <a:rPr lang="en-US" altLang="zh-CN" sz="2400" dirty="0"/>
              <a:t>2</a:t>
            </a:r>
            <a:r>
              <a:rPr lang="zh-CN" altLang="en-US" sz="2400" dirty="0"/>
              <a:t>次并分析该迭代公式的收敛速度。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9156D1-EB33-5832-E56B-3A31104C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A3E17940-F527-1649-74C6-A9D009B09608}"/>
                  </a:ext>
                </a:extLst>
              </p:cNvPr>
              <p:cNvSpPr txBox="1"/>
              <p:nvPr/>
            </p:nvSpPr>
            <p:spPr>
              <a:xfrm>
                <a:off x="3635375" y="836613"/>
                <a:ext cx="2614613" cy="9366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+10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A3E17940-F527-1649-74C6-A9D009B0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75" y="836613"/>
                <a:ext cx="2614613" cy="936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D92BB6AB-58FB-C9D3-73BF-C11038393514}"/>
                  </a:ext>
                </a:extLst>
              </p:cNvPr>
              <p:cNvSpPr txBox="1"/>
              <p:nvPr/>
            </p:nvSpPr>
            <p:spPr>
              <a:xfrm>
                <a:off x="2771800" y="2051782"/>
                <a:ext cx="3173172" cy="46242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−20=0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D92BB6AB-58FB-C9D3-73BF-C1103839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051782"/>
                <a:ext cx="3173172" cy="462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325D3B0-ABFA-B7FE-BF48-574D240EB0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613" y="3519488"/>
          <a:ext cx="24161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208520" imgH="348840" progId="Equation.AxMath">
                  <p:embed/>
                </p:oleObj>
              </mc:Choice>
              <mc:Fallback>
                <p:oleObj name="AxMath" r:id="rId4" imgW="1208520" imgH="3488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325D3B0-ABFA-B7FE-BF48-574D240EB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613" y="3519488"/>
                        <a:ext cx="24161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8B6D99B-3049-FB05-C064-D1AAA1B464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4501606"/>
          <a:ext cx="28130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06160" imgH="365400" progId="Equation.AxMath">
                  <p:embed/>
                </p:oleObj>
              </mc:Choice>
              <mc:Fallback>
                <p:oleObj name="AxMath" r:id="rId6" imgW="1406160" imgH="36540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8B6D99B-3049-FB05-C064-D1AAA1B464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4501606"/>
                        <a:ext cx="281305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DE2D32D-3AD8-E710-38CF-F0EB045288C4}"/>
              </a:ext>
            </a:extLst>
          </p:cNvPr>
          <p:cNvSpPr txBox="1"/>
          <p:nvPr/>
        </p:nvSpPr>
        <p:spPr>
          <a:xfrm>
            <a:off x="3832143" y="3563529"/>
            <a:ext cx="2313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代入</a:t>
            </a:r>
            <a:r>
              <a:rPr lang="en-US" altLang="zh-CN" dirty="0"/>
              <a:t>x2=1.368…</a:t>
            </a:r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97A7B9C-1329-9821-33D3-3055F6230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1275" y="4156075"/>
          <a:ext cx="20478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023840" imgH="211320" progId="Equation.AxMath">
                  <p:embed/>
                </p:oleObj>
              </mc:Choice>
              <mc:Fallback>
                <p:oleObj name="AxMath" r:id="rId8" imgW="1023840" imgH="2113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B97A7B9C-1329-9821-33D3-3055F62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1275" y="4156075"/>
                        <a:ext cx="204787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EEAB21F-A3C3-0B2B-2315-07FFF482F6CC}"/>
              </a:ext>
            </a:extLst>
          </p:cNvPr>
          <p:cNvSpPr txBox="1"/>
          <p:nvPr/>
        </p:nvSpPr>
        <p:spPr>
          <a:xfrm>
            <a:off x="3928901" y="4832073"/>
            <a:ext cx="1357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线性收敛</a:t>
            </a:r>
          </a:p>
        </p:txBody>
      </p:sp>
    </p:spTree>
    <p:extLst>
      <p:ext uri="{BB962C8B-B14F-4D97-AF65-F5344CB8AC3E}">
        <p14:creationId xmlns:p14="http://schemas.microsoft.com/office/powerpoint/2010/main" val="2058816624"/>
      </p:ext>
    </p:extLst>
  </p:cSld>
  <p:clrMapOvr>
    <a:masterClrMapping/>
  </p:clrMapOvr>
</p:sld>
</file>

<file path=ppt/theme/theme1.xml><?xml version="1.0" encoding="utf-8"?>
<a:theme xmlns:a="http://schemas.openxmlformats.org/drawingml/2006/main" name="282TGp_natural_light">
  <a:themeElements>
    <a:clrScheme name="282TGp_natural_light 1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314A9B"/>
      </a:hlink>
      <a:folHlink>
        <a:srgbClr val="855ADA"/>
      </a:folHlink>
    </a:clrScheme>
    <a:fontScheme name="282TGp_natural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82TGp_natural_light 1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314A9B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natural_light 2">
        <a:dk1>
          <a:srgbClr val="000066"/>
        </a:dk1>
        <a:lt1>
          <a:srgbClr val="FFFFFF"/>
        </a:lt1>
        <a:dk2>
          <a:srgbClr val="1267C4"/>
        </a:dk2>
        <a:lt2>
          <a:srgbClr val="DDDDDD"/>
        </a:lt2>
        <a:accent1>
          <a:srgbClr val="189E8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CCC6"/>
        </a:accent5>
        <a:accent6>
          <a:srgbClr val="E78A2D"/>
        </a:accent6>
        <a:hlink>
          <a:srgbClr val="0F655B"/>
        </a:hlink>
        <a:folHlink>
          <a:srgbClr val="B45A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natural_light 3">
        <a:dk1>
          <a:srgbClr val="006666"/>
        </a:dk1>
        <a:lt1>
          <a:srgbClr val="FFFFFF"/>
        </a:lt1>
        <a:dk2>
          <a:srgbClr val="003366"/>
        </a:dk2>
        <a:lt2>
          <a:srgbClr val="C0C0C0"/>
        </a:lt2>
        <a:accent1>
          <a:srgbClr val="54AA36"/>
        </a:accent1>
        <a:accent2>
          <a:srgbClr val="D4BA3A"/>
        </a:accent2>
        <a:accent3>
          <a:srgbClr val="FFFFFF"/>
        </a:accent3>
        <a:accent4>
          <a:srgbClr val="005656"/>
        </a:accent4>
        <a:accent5>
          <a:srgbClr val="B3D2AE"/>
        </a:accent5>
        <a:accent6>
          <a:srgbClr val="C0A834"/>
        </a:accent6>
        <a:hlink>
          <a:srgbClr val="356C22"/>
        </a:hlink>
        <a:folHlink>
          <a:srgbClr val="877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282TGp_natural_light</Template>
  <TotalTime>9620</TotalTime>
  <Words>3511</Words>
  <Application>Microsoft Office PowerPoint</Application>
  <PresentationFormat>全屏显示(4:3)</PresentationFormat>
  <Paragraphs>447</Paragraphs>
  <Slides>61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61</vt:i4>
      </vt:variant>
    </vt:vector>
  </HeadingPairs>
  <TitlesOfParts>
    <vt:vector size="79" baseType="lpstr">
      <vt:lpstr>Arial Unicode MS</vt:lpstr>
      <vt:lpstr>Inter</vt:lpstr>
      <vt:lpstr>黑体</vt:lpstr>
      <vt:lpstr>楷体</vt:lpstr>
      <vt:lpstr>楷体_GB2312</vt:lpstr>
      <vt:lpstr>宋体</vt:lpstr>
      <vt:lpstr>Arial</vt:lpstr>
      <vt:lpstr>Cambria</vt:lpstr>
      <vt:lpstr>Cambria Math</vt:lpstr>
      <vt:lpstr>Times New Roman</vt:lpstr>
      <vt:lpstr>Verdana</vt:lpstr>
      <vt:lpstr>Wingdings</vt:lpstr>
      <vt:lpstr>282TGp_natural_light</vt:lpstr>
      <vt:lpstr>Equation</vt:lpstr>
      <vt:lpstr>Equation.DSMT4</vt:lpstr>
      <vt:lpstr>Visio</vt:lpstr>
      <vt:lpstr>AxMath</vt:lpstr>
      <vt:lpstr>Equation.AxMath</vt:lpstr>
      <vt:lpstr> 第三章  非线性方程的数值解法</vt:lpstr>
      <vt:lpstr>课程资料下载</vt:lpstr>
      <vt:lpstr>第3讲作业点评</vt:lpstr>
      <vt:lpstr>第3讲作业点评</vt:lpstr>
      <vt:lpstr>第3讲作业点评</vt:lpstr>
      <vt:lpstr>第3讲作业点评</vt:lpstr>
      <vt:lpstr>第3讲作业点评</vt:lpstr>
      <vt:lpstr>第3讲作业点评</vt:lpstr>
      <vt:lpstr>第3讲作业点评</vt:lpstr>
      <vt:lpstr>第3讲作业点评</vt:lpstr>
      <vt:lpstr>第3讲作业点评</vt:lpstr>
      <vt:lpstr>主要内容</vt:lpstr>
      <vt:lpstr>   3  牛顿迭代法 (Newton-Raphson Method)</vt:lpstr>
      <vt:lpstr> 牛顿法迭代法的几何图示</vt:lpstr>
      <vt:lpstr>   3  牛顿迭代法 (Newton-Raphson Method)</vt:lpstr>
      <vt:lpstr> 牛顿法迭代法的收敛图示</vt:lpstr>
      <vt:lpstr>    牛顿迭代法收敛的充分条件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牛顿迭代法收敛的局部收敛定理</vt:lpstr>
      <vt:lpstr>  牛顿迭代法的计算例子</vt:lpstr>
      <vt:lpstr>  牛顿迭代法的计算例子</vt:lpstr>
      <vt:lpstr>  牛顿迭代法的计算例子</vt:lpstr>
      <vt:lpstr>  牛顿迭代法的计算例子</vt:lpstr>
      <vt:lpstr>  牛顿迭代与开方法</vt:lpstr>
      <vt:lpstr>  牛顿迭代与开方法</vt:lpstr>
      <vt:lpstr>  牛顿迭代的优缺点</vt:lpstr>
      <vt:lpstr>简化的牛顿迭代法</vt:lpstr>
      <vt:lpstr>主要内容</vt:lpstr>
      <vt:lpstr> 4  弦截法 (Secant method，又称割线法)</vt:lpstr>
      <vt:lpstr> 4  弦截法 (Secant method，又称割线法)</vt:lpstr>
      <vt:lpstr> 求解非线性方程的方法对比</vt:lpstr>
      <vt:lpstr>   小结</vt:lpstr>
      <vt:lpstr> 求解非线性方程的方法对比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Python技巧：单文件结构</vt:lpstr>
      <vt:lpstr>Python技巧：单文件结构</vt:lpstr>
      <vt:lpstr>  作业4</vt:lpstr>
      <vt:lpstr>5 非线性方程组的牛顿迭代法*</vt:lpstr>
      <vt:lpstr>5 非线性方程组的牛顿迭代法*</vt:lpstr>
      <vt:lpstr>5 非线性方程组的牛顿迭代法*</vt:lpstr>
      <vt:lpstr>5 非线性方程组的牛顿迭代法*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sysu</dc:creator>
  <cp:lastModifiedBy>jin zhang</cp:lastModifiedBy>
  <cp:revision>467</cp:revision>
  <cp:lastPrinted>2022-03-31T22:33:22Z</cp:lastPrinted>
  <dcterms:created xsi:type="dcterms:W3CDTF">2007-10-15T13:16:16Z</dcterms:created>
  <dcterms:modified xsi:type="dcterms:W3CDTF">2025-03-19T00:54:04Z</dcterms:modified>
</cp:coreProperties>
</file>